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7" r:id="rId1"/>
  </p:sldMasterIdLst>
  <p:notesMasterIdLst>
    <p:notesMasterId r:id="rId68"/>
  </p:notesMasterIdLst>
  <p:handoutMasterIdLst>
    <p:handoutMasterId r:id="rId69"/>
  </p:handoutMasterIdLst>
  <p:sldIdLst>
    <p:sldId id="289" r:id="rId2"/>
    <p:sldId id="288" r:id="rId3"/>
    <p:sldId id="360" r:id="rId4"/>
    <p:sldId id="361" r:id="rId5"/>
    <p:sldId id="362" r:id="rId6"/>
    <p:sldId id="290" r:id="rId7"/>
    <p:sldId id="363" r:id="rId8"/>
    <p:sldId id="364" r:id="rId9"/>
    <p:sldId id="292" r:id="rId10"/>
    <p:sldId id="293" r:id="rId11"/>
    <p:sldId id="294" r:id="rId12"/>
    <p:sldId id="295" r:id="rId13"/>
    <p:sldId id="353" r:id="rId14"/>
    <p:sldId id="354" r:id="rId15"/>
    <p:sldId id="297" r:id="rId16"/>
    <p:sldId id="355" r:id="rId17"/>
    <p:sldId id="356" r:id="rId18"/>
    <p:sldId id="298" r:id="rId19"/>
    <p:sldId id="299" r:id="rId20"/>
    <p:sldId id="300" r:id="rId21"/>
    <p:sldId id="301" r:id="rId22"/>
    <p:sldId id="303" r:id="rId23"/>
    <p:sldId id="357" r:id="rId24"/>
    <p:sldId id="305" r:id="rId25"/>
    <p:sldId id="306" r:id="rId26"/>
    <p:sldId id="358" r:id="rId27"/>
    <p:sldId id="307" r:id="rId28"/>
    <p:sldId id="308" r:id="rId29"/>
    <p:sldId id="309" r:id="rId30"/>
    <p:sldId id="310" r:id="rId31"/>
    <p:sldId id="311" r:id="rId32"/>
    <p:sldId id="312" r:id="rId33"/>
    <p:sldId id="314" r:id="rId34"/>
    <p:sldId id="313" r:id="rId35"/>
    <p:sldId id="316" r:id="rId36"/>
    <p:sldId id="317" r:id="rId37"/>
    <p:sldId id="318" r:id="rId38"/>
    <p:sldId id="320" r:id="rId39"/>
    <p:sldId id="321" r:id="rId40"/>
    <p:sldId id="323" r:id="rId41"/>
    <p:sldId id="324" r:id="rId42"/>
    <p:sldId id="325" r:id="rId43"/>
    <p:sldId id="327" r:id="rId44"/>
    <p:sldId id="326" r:id="rId45"/>
    <p:sldId id="329" r:id="rId46"/>
    <p:sldId id="330" r:id="rId47"/>
    <p:sldId id="359" r:id="rId48"/>
    <p:sldId id="331" r:id="rId49"/>
    <p:sldId id="333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50" r:id="rId65"/>
    <p:sldId id="351" r:id="rId66"/>
    <p:sldId id="26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89999"/>
  </p:normalViewPr>
  <p:slideViewPr>
    <p:cSldViewPr snapToGrid="0">
      <p:cViewPr varScale="1">
        <p:scale>
          <a:sx n="99" d="100"/>
          <a:sy n="99" d="100"/>
        </p:scale>
        <p:origin x="1170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DC994AA-C437-4EF4-8BEF-0B832D7FA420}" type="datetime1">
              <a:rPr lang="en-US"/>
              <a:pPr lvl="0">
                <a:defRPr/>
              </a:pPr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8B16356-3B28-4AAF-8099-7941810E2475}" type="datetime1">
              <a:rPr lang="en-US"/>
              <a:pPr lvl="0">
                <a:defRPr/>
              </a:pPr>
              <a:t>6/18/2025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C5DA344-5FA2-43F7-9D95-CA56C82B080A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4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59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6702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7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18350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13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1171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4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29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8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7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800"/>
            </a:lvl2pPr>
            <a:lvl3pPr>
              <a:spcBef>
                <a:spcPts val="1000"/>
              </a:spcBef>
              <a:spcAft>
                <a:spcPts val="500"/>
              </a:spcAft>
              <a:defRPr sz="1800"/>
            </a:lvl3pPr>
            <a:lvl4pPr>
              <a:spcBef>
                <a:spcPts val="1000"/>
              </a:spcBef>
              <a:spcAft>
                <a:spcPts val="500"/>
              </a:spcAft>
              <a:defRPr sz="1800"/>
            </a:lvl4pPr>
            <a:lvl5pPr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3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588714-FE55-FCEF-78C2-2A4D11EC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6BF02-4CD8-261B-BE58-05677EB9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AF1F17-7A1F-BCA2-15C0-417928B4E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ADE0B-D150-E72B-EE9A-E5EFDBC6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BCDD5A-A3C4-DF4F-74AD-CAF0F465B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430AE4-C878-DFAB-EDA5-36B97176D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1487B2-0348-2FFC-03FB-6508B6FD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2125262"/>
            <a:ext cx="10515600" cy="367594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7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137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6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6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02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3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4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7.xml"/><Relationship Id="rId1" Type="http://schemas.openxmlformats.org/officeDocument/2006/relationships/video" Target="file:///C:\Users\kosmo\Desktop\KakaoTalk_20250606_152741215.mp4" TargetMode="Externa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69" y="1844883"/>
            <a:ext cx="6832234" cy="1093390"/>
          </a:xfrm>
        </p:spPr>
        <p:txBody>
          <a:bodyPr/>
          <a:lstStyle/>
          <a:p>
            <a:r>
              <a:rPr lang="ko-KR" altLang="en-US" dirty="0" err="1"/>
              <a:t>카제노</a:t>
            </a:r>
            <a:r>
              <a:rPr lang="ko-KR" altLang="en-US" dirty="0"/>
              <a:t> 택배 서비스 / 물류 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/>
              <a:t>통합 시스템</a:t>
            </a:r>
          </a:p>
        </p:txBody>
      </p:sp>
      <p:pic>
        <p:nvPicPr>
          <p:cNvPr id="7" name="Picture Placeholder 6" descr="Looking up view of a city with skyscrapers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72"/>
          <a:stretch/>
        </p:blipFill>
        <p:spPr/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049035" y="5348858"/>
            <a:ext cx="3318710" cy="1135753"/>
          </a:xfrm>
          <a:prstGeom prst="roundRect">
            <a:avLst>
              <a:gd name="adj" fmla="val 16667"/>
            </a:avLst>
          </a:prstGeom>
          <a:solidFill>
            <a:srgbClr val="D1D1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71" y="919"/>
            <a:ext cx="9906000" cy="620157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비지니스</a:t>
            </a:r>
            <a:r>
              <a:rPr lang="en-US"/>
              <a:t> </a:t>
            </a:r>
            <a:r>
              <a:rPr lang="ko-KR" altLang="en-US"/>
              <a:t>프로세스 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4899" y="171702"/>
            <a:ext cx="5725026" cy="359793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highlight>
                  <a:srgbClr val="C0C0C0"/>
                </a:highlight>
              </a:rPr>
              <a:t>1)고객/셀러 기능</a:t>
            </a:r>
          </a:p>
        </p:txBody>
      </p:sp>
      <p:pic>
        <p:nvPicPr>
          <p:cNvPr id="6" name="그림 5" descr="원, 상징, 그래픽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2722" y="5415535"/>
            <a:ext cx="1003568" cy="1002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4190" y="5622105"/>
            <a:ext cx="180872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1.고객/셀러 </a:t>
            </a:r>
          </a:p>
          <a:p>
            <a:pPr lvl="0">
              <a:defRPr/>
            </a:pPr>
            <a:r>
              <a:rPr lang="ko-KR" altLang="en-US"/>
              <a:t>   택배 주문 등록</a:t>
            </a:r>
            <a:endParaRPr lang="ko-KR"/>
          </a:p>
        </p:txBody>
      </p:sp>
      <p:pic>
        <p:nvPicPr>
          <p:cNvPr id="8" name="그림 7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688" y="5424487"/>
            <a:ext cx="1286794" cy="10492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61853" y="5658827"/>
            <a:ext cx="168019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2.배송사 </a:t>
            </a:r>
          </a:p>
          <a:p>
            <a:pPr lvl="0">
              <a:defRPr/>
            </a:pPr>
            <a:r>
              <a:rPr lang="ko-KR" altLang="en-US"/>
              <a:t>   화물 회수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126329" y="5964811"/>
            <a:ext cx="1438542" cy="1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케치, 직사각형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7777" y="538793"/>
            <a:ext cx="1296663" cy="113496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1023943" y="2173284"/>
            <a:ext cx="15529" cy="2497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9876" y="875668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3.물류 센터 </a:t>
            </a:r>
          </a:p>
          <a:p>
            <a:pPr lvl="0">
              <a:defRPr/>
            </a:pPr>
            <a:r>
              <a:rPr lang="ko-KR" altLang="en-US"/>
              <a:t>   도착</a:t>
            </a:r>
            <a:endParaRPr lang="ko-KR"/>
          </a:p>
        </p:txBody>
      </p:sp>
      <p:pic>
        <p:nvPicPr>
          <p:cNvPr id="16" name="그림 15" descr="폰트, 상징, 로고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06086" y="540457"/>
            <a:ext cx="1933231" cy="1131639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2930702" y="1200014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54188" y="774680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4.자동화 및 수동</a:t>
            </a:r>
          </a:p>
          <a:p>
            <a:pPr lvl="0">
              <a:defRPr/>
            </a:pPr>
            <a:r>
              <a:rPr lang="ko-KR" altLang="en-US"/>
              <a:t>   입고 작업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92244" y="1154110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27218" y="540341"/>
            <a:ext cx="1286794" cy="10492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107828" y="774682"/>
            <a:ext cx="1175253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5.배송사 </a:t>
            </a:r>
          </a:p>
          <a:p>
            <a:pPr lvl="0">
              <a:defRPr/>
            </a:pPr>
            <a:r>
              <a:rPr lang="ko-KR" altLang="en-US"/>
              <a:t>   출고</a:t>
            </a:r>
          </a:p>
        </p:txBody>
      </p:sp>
      <p:pic>
        <p:nvPicPr>
          <p:cNvPr id="22" name="그림 21" descr="상징, 폰트, 클립아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37087" y="5151016"/>
            <a:ext cx="1276236" cy="1265678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10468074" y="2145628"/>
            <a:ext cx="12013" cy="2497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07827" y="5447670"/>
            <a:ext cx="1175253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6.화물</a:t>
            </a:r>
          </a:p>
          <a:p>
            <a:pPr lvl="0">
              <a:defRPr/>
            </a:pPr>
            <a:r>
              <a:rPr lang="ko-KR" altLang="en-US"/>
              <a:t> 도착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055748" y="2272789"/>
            <a:ext cx="2930537" cy="1776638"/>
          </a:xfrm>
          <a:prstGeom prst="rect">
            <a:avLst/>
          </a:prstGeom>
        </p:spPr>
      </p:pic>
      <p:sp>
        <p:nvSpPr>
          <p:cNvPr id="72" name="화살표: 오른쪽 71"/>
          <p:cNvSpPr/>
          <p:nvPr/>
        </p:nvSpPr>
        <p:spPr>
          <a:xfrm>
            <a:off x="5457825" y="2853531"/>
            <a:ext cx="922734" cy="57546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539306" y="2062163"/>
            <a:ext cx="2886931" cy="214828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5162153" y="2327671"/>
            <a:ext cx="1656953" cy="365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바코드 부착</a:t>
            </a:r>
            <a:r>
              <a:rPr lang="en-US" altLang="ko-KR"/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83252" y="5413123"/>
            <a:ext cx="2923939" cy="1062308"/>
          </a:xfrm>
          <a:prstGeom prst="roundRect">
            <a:avLst>
              <a:gd name="adj" fmla="val 16667"/>
            </a:avLst>
          </a:prstGeom>
          <a:solidFill>
            <a:srgbClr val="D1D1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71" y="919"/>
            <a:ext cx="9906000" cy="620157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비지니스 프로세스 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5702" y="170325"/>
            <a:ext cx="5725026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highlight>
                  <a:srgbClr val="C0C0C0"/>
                </a:highlight>
              </a:rPr>
              <a:t> 2)배송사 화물 회수</a:t>
            </a:r>
          </a:p>
        </p:txBody>
      </p:sp>
      <p:pic>
        <p:nvPicPr>
          <p:cNvPr id="6" name="그림 5" descr="원, 상징, 그래픽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2722" y="5415535"/>
            <a:ext cx="1003568" cy="1002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4190" y="5622105"/>
            <a:ext cx="180872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1.고객/셀러 </a:t>
            </a:r>
          </a:p>
          <a:p>
            <a:pPr lvl="0">
              <a:defRPr/>
            </a:pPr>
            <a:r>
              <a:rPr lang="ko-KR" altLang="en-US"/>
              <a:t>   택배 주문 등록</a:t>
            </a:r>
            <a:endParaRPr lang="ko-KR"/>
          </a:p>
        </p:txBody>
      </p:sp>
      <p:pic>
        <p:nvPicPr>
          <p:cNvPr id="8" name="그림 7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688" y="5424487"/>
            <a:ext cx="1286794" cy="10492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61853" y="5658827"/>
            <a:ext cx="168019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2.배송사 </a:t>
            </a:r>
          </a:p>
          <a:p>
            <a:pPr lvl="0">
              <a:defRPr/>
            </a:pPr>
            <a:r>
              <a:rPr lang="ko-KR" altLang="en-US"/>
              <a:t>   화물 회수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126329" y="5964811"/>
            <a:ext cx="1438542" cy="1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케치, 직사각형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7777" y="538793"/>
            <a:ext cx="1296663" cy="113496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1023943" y="2173284"/>
            <a:ext cx="15529" cy="2497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9876" y="875668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3.물류 센터 </a:t>
            </a:r>
          </a:p>
          <a:p>
            <a:pPr lvl="0">
              <a:defRPr/>
            </a:pPr>
            <a:r>
              <a:rPr lang="ko-KR" altLang="en-US"/>
              <a:t>   도착</a:t>
            </a:r>
            <a:endParaRPr lang="ko-KR"/>
          </a:p>
        </p:txBody>
      </p:sp>
      <p:pic>
        <p:nvPicPr>
          <p:cNvPr id="16" name="그림 15" descr="폰트, 상징, 로고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06086" y="540457"/>
            <a:ext cx="1933231" cy="1131639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2930702" y="1200014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54188" y="774680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4.자동화 및 수동</a:t>
            </a:r>
          </a:p>
          <a:p>
            <a:pPr lvl="0">
              <a:defRPr/>
            </a:pPr>
            <a:r>
              <a:rPr lang="ko-KR" altLang="en-US"/>
              <a:t>   입고 작업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92244" y="1154110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27218" y="540341"/>
            <a:ext cx="1286794" cy="10492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107828" y="774682"/>
            <a:ext cx="1175253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5.배송사 </a:t>
            </a:r>
          </a:p>
          <a:p>
            <a:pPr lvl="0">
              <a:defRPr/>
            </a:pPr>
            <a:r>
              <a:rPr lang="ko-KR" altLang="en-US"/>
              <a:t>   출고</a:t>
            </a:r>
          </a:p>
        </p:txBody>
      </p:sp>
      <p:pic>
        <p:nvPicPr>
          <p:cNvPr id="22" name="그림 21" descr="상징, 폰트, 클립아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37087" y="5151016"/>
            <a:ext cx="1276236" cy="1265678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10468074" y="2145628"/>
            <a:ext cx="12013" cy="2497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07827" y="5447670"/>
            <a:ext cx="1175253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6.화물</a:t>
            </a:r>
          </a:p>
          <a:p>
            <a:pPr lvl="0">
              <a:defRPr/>
            </a:pPr>
            <a:r>
              <a:rPr lang="ko-KR" altLang="en-US"/>
              <a:t> 도착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20767" y="2609108"/>
            <a:ext cx="2770311" cy="184779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933155" y="1930796"/>
            <a:ext cx="1656953" cy="365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화물 회수</a:t>
            </a:r>
            <a:r>
              <a:rPr lang="en-US" altLang="ko-KR"/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-9543" y="538158"/>
            <a:ext cx="2942300" cy="1135754"/>
          </a:xfrm>
          <a:prstGeom prst="roundRect">
            <a:avLst>
              <a:gd name="adj" fmla="val 16667"/>
            </a:avLst>
          </a:prstGeom>
          <a:solidFill>
            <a:srgbClr val="D1D1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71" y="919"/>
            <a:ext cx="9906000" cy="620157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비지니스 프로세스  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5702" y="170325"/>
            <a:ext cx="5725026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highlight>
                  <a:srgbClr val="C0C0C0"/>
                </a:highlight>
              </a:rPr>
              <a:t> 3)물류센터 도착</a:t>
            </a:r>
          </a:p>
        </p:txBody>
      </p:sp>
      <p:pic>
        <p:nvPicPr>
          <p:cNvPr id="6" name="그림 5" descr="원, 상징, 그래픽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2722" y="5415535"/>
            <a:ext cx="1003568" cy="1002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4190" y="5622105"/>
            <a:ext cx="180872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1.고객/셀러 </a:t>
            </a:r>
          </a:p>
          <a:p>
            <a:pPr lvl="0">
              <a:defRPr/>
            </a:pPr>
            <a:r>
              <a:rPr lang="ko-KR" altLang="en-US"/>
              <a:t>   택배 주문 등록</a:t>
            </a:r>
            <a:endParaRPr lang="ko-KR"/>
          </a:p>
        </p:txBody>
      </p:sp>
      <p:pic>
        <p:nvPicPr>
          <p:cNvPr id="8" name="그림 7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688" y="5424487"/>
            <a:ext cx="1286794" cy="10492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61853" y="5658827"/>
            <a:ext cx="168019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2.배송사 </a:t>
            </a:r>
          </a:p>
          <a:p>
            <a:pPr lvl="0">
              <a:defRPr/>
            </a:pPr>
            <a:r>
              <a:rPr lang="ko-KR" altLang="en-US"/>
              <a:t>   화물 회수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126329" y="5964811"/>
            <a:ext cx="1438542" cy="1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케치, 직사각형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7777" y="538793"/>
            <a:ext cx="1296663" cy="113496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1023943" y="2173284"/>
            <a:ext cx="15529" cy="2497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9876" y="875668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3.물류 센터 </a:t>
            </a:r>
          </a:p>
          <a:p>
            <a:pPr lvl="0">
              <a:defRPr/>
            </a:pPr>
            <a:r>
              <a:rPr lang="ko-KR" altLang="en-US"/>
              <a:t>   도착</a:t>
            </a:r>
            <a:endParaRPr lang="ko-KR"/>
          </a:p>
        </p:txBody>
      </p:sp>
      <p:pic>
        <p:nvPicPr>
          <p:cNvPr id="16" name="그림 15" descr="폰트, 상징, 로고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06086" y="540457"/>
            <a:ext cx="1933231" cy="1131639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2930702" y="1200014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54188" y="774680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4.자동화 및 수동</a:t>
            </a:r>
          </a:p>
          <a:p>
            <a:pPr lvl="0">
              <a:defRPr/>
            </a:pPr>
            <a:r>
              <a:rPr lang="ko-KR" altLang="en-US"/>
              <a:t>   입고 작업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92244" y="1154110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27218" y="540341"/>
            <a:ext cx="1286794" cy="10492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107828" y="774682"/>
            <a:ext cx="1175253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5.배송사 </a:t>
            </a:r>
          </a:p>
          <a:p>
            <a:pPr lvl="0">
              <a:defRPr/>
            </a:pPr>
            <a:r>
              <a:rPr lang="ko-KR" altLang="en-US"/>
              <a:t>   출고</a:t>
            </a:r>
          </a:p>
        </p:txBody>
      </p:sp>
      <p:pic>
        <p:nvPicPr>
          <p:cNvPr id="22" name="그림 21" descr="상징, 폰트, 클립아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37087" y="5151016"/>
            <a:ext cx="1276236" cy="1265678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10468074" y="2145628"/>
            <a:ext cx="12013" cy="2497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07827" y="5447670"/>
            <a:ext cx="1175253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6.화물</a:t>
            </a:r>
          </a:p>
          <a:p>
            <a:pPr lvl="0">
              <a:defRPr/>
            </a:pPr>
            <a:r>
              <a:rPr lang="ko-KR" altLang="en-US"/>
              <a:t> 도착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043778" y="2421054"/>
            <a:ext cx="3022327" cy="201589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521028" y="2408556"/>
            <a:ext cx="3037310" cy="2021836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180407" y="2591196"/>
            <a:ext cx="1240234" cy="365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화물 분류</a:t>
            </a:r>
            <a:r>
              <a:rPr lang="en-US" altLang="ko-KR"/>
              <a:t>!</a:t>
            </a:r>
          </a:p>
        </p:txBody>
      </p:sp>
      <p:sp>
        <p:nvSpPr>
          <p:cNvPr id="77" name="화살표: 오른쪽 76"/>
          <p:cNvSpPr/>
          <p:nvPr/>
        </p:nvSpPr>
        <p:spPr>
          <a:xfrm>
            <a:off x="5368528" y="3065065"/>
            <a:ext cx="922734" cy="57546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/>
        </p:nvSpPr>
        <p:spPr>
          <a:xfrm>
            <a:off x="4360481" y="538158"/>
            <a:ext cx="3933818" cy="1135754"/>
          </a:xfrm>
          <a:prstGeom prst="roundRect">
            <a:avLst>
              <a:gd name="adj" fmla="val 16667"/>
            </a:avLst>
          </a:prstGeom>
          <a:solidFill>
            <a:srgbClr val="D1D1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71" y="919"/>
            <a:ext cx="9906000" cy="620157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비지니스 프로세스  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5702" y="170325"/>
            <a:ext cx="5725026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highlight>
                  <a:srgbClr val="C0C0C0"/>
                </a:highlight>
              </a:rPr>
              <a:t> 3)물류센터 도착</a:t>
            </a:r>
          </a:p>
        </p:txBody>
      </p:sp>
      <p:pic>
        <p:nvPicPr>
          <p:cNvPr id="6" name="그림 5" descr="원, 상징, 그래픽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2722" y="5415535"/>
            <a:ext cx="1003568" cy="1002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4190" y="5622105"/>
            <a:ext cx="180872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1.고객/셀러 </a:t>
            </a:r>
          </a:p>
          <a:p>
            <a:pPr lvl="0">
              <a:defRPr/>
            </a:pPr>
            <a:r>
              <a:rPr lang="ko-KR" altLang="en-US"/>
              <a:t>   택배 주문 등록</a:t>
            </a:r>
            <a:endParaRPr lang="ko-KR"/>
          </a:p>
        </p:txBody>
      </p:sp>
      <p:pic>
        <p:nvPicPr>
          <p:cNvPr id="8" name="그림 7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688" y="5424487"/>
            <a:ext cx="1286794" cy="10492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61853" y="5658827"/>
            <a:ext cx="168019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2.배송사 </a:t>
            </a:r>
          </a:p>
          <a:p>
            <a:pPr lvl="0">
              <a:defRPr/>
            </a:pPr>
            <a:r>
              <a:rPr lang="ko-KR" altLang="en-US"/>
              <a:t>   화물 회수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126329" y="5964811"/>
            <a:ext cx="1438542" cy="1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케치, 직사각형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7777" y="538793"/>
            <a:ext cx="1296663" cy="113496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1023943" y="2173284"/>
            <a:ext cx="15529" cy="2497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9876" y="875668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3.물류 센터 </a:t>
            </a:r>
          </a:p>
          <a:p>
            <a:pPr lvl="0">
              <a:defRPr/>
            </a:pPr>
            <a:r>
              <a:rPr lang="ko-KR" altLang="en-US"/>
              <a:t>   도착</a:t>
            </a:r>
            <a:endParaRPr lang="ko-KR"/>
          </a:p>
        </p:txBody>
      </p:sp>
      <p:pic>
        <p:nvPicPr>
          <p:cNvPr id="16" name="그림 15" descr="폰트, 상징, 로고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06086" y="540457"/>
            <a:ext cx="1933231" cy="1131639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2930702" y="1200014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54188" y="774680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4.자동화 및 수동</a:t>
            </a:r>
          </a:p>
          <a:p>
            <a:pPr lvl="0">
              <a:defRPr/>
            </a:pPr>
            <a:r>
              <a:rPr lang="ko-KR" altLang="en-US"/>
              <a:t>   입고 작업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92244" y="1154110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27218" y="540341"/>
            <a:ext cx="1286794" cy="10492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107828" y="774682"/>
            <a:ext cx="1175253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5.배송사 </a:t>
            </a:r>
          </a:p>
          <a:p>
            <a:pPr lvl="0">
              <a:defRPr/>
            </a:pPr>
            <a:r>
              <a:rPr lang="ko-KR" altLang="en-US"/>
              <a:t>   출고</a:t>
            </a:r>
          </a:p>
        </p:txBody>
      </p:sp>
      <p:pic>
        <p:nvPicPr>
          <p:cNvPr id="22" name="그림 21" descr="상징, 폰트, 클립아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37087" y="5151016"/>
            <a:ext cx="1276236" cy="1265678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10468074" y="2145628"/>
            <a:ext cx="12013" cy="2497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07827" y="5447670"/>
            <a:ext cx="1175253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6.화물</a:t>
            </a:r>
          </a:p>
          <a:p>
            <a:pPr lvl="0">
              <a:defRPr/>
            </a:pPr>
            <a:r>
              <a:rPr lang="ko-KR" altLang="en-US"/>
              <a:t> 도착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00688" y="2767534"/>
            <a:ext cx="2983572" cy="1678259"/>
          </a:xfrm>
          <a:prstGeom prst="rect">
            <a:avLst/>
          </a:prstGeom>
        </p:spPr>
      </p:pic>
      <p:sp>
        <p:nvSpPr>
          <p:cNvPr id="60" name="화살표: 오른쪽 59"/>
          <p:cNvSpPr/>
          <p:nvPr/>
        </p:nvSpPr>
        <p:spPr>
          <a:xfrm>
            <a:off x="5634633" y="3300015"/>
            <a:ext cx="922734" cy="57546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3996727" y="1856975"/>
            <a:ext cx="4831949" cy="38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충분히 컨베이어에 들어갈만한 크기면</a:t>
            </a:r>
            <a:r>
              <a:rPr lang="en-US" altLang="ko-KR" sz="2000" b="1"/>
              <a:t>?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354439" y="2770584"/>
            <a:ext cx="1597422" cy="365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송장 붙이기</a:t>
            </a:r>
            <a:r>
              <a:rPr lang="en-US" altLang="ko-KR"/>
              <a:t>!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812756" y="2712876"/>
            <a:ext cx="3091610" cy="1739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/>
        </p:nvSpPr>
        <p:spPr>
          <a:xfrm>
            <a:off x="4360481" y="538158"/>
            <a:ext cx="3933818" cy="1135754"/>
          </a:xfrm>
          <a:prstGeom prst="roundRect">
            <a:avLst>
              <a:gd name="adj" fmla="val 16667"/>
            </a:avLst>
          </a:prstGeom>
          <a:solidFill>
            <a:srgbClr val="D1D1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71" y="919"/>
            <a:ext cx="9906000" cy="620157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비지니스 프로세스  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5702" y="170325"/>
            <a:ext cx="5725026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highlight>
                  <a:srgbClr val="C0C0C0"/>
                </a:highlight>
              </a:rPr>
              <a:t> 3)물류센터 도착</a:t>
            </a:r>
          </a:p>
        </p:txBody>
      </p:sp>
      <p:pic>
        <p:nvPicPr>
          <p:cNvPr id="6" name="그림 5" descr="원, 상징, 그래픽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62722" y="5415535"/>
            <a:ext cx="1003568" cy="1002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4190" y="5622105"/>
            <a:ext cx="180872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1.고객/셀러 </a:t>
            </a:r>
          </a:p>
          <a:p>
            <a:pPr lvl="0">
              <a:defRPr/>
            </a:pPr>
            <a:r>
              <a:rPr lang="ko-KR" altLang="en-US"/>
              <a:t>   택배 주문 등록</a:t>
            </a:r>
            <a:endParaRPr lang="ko-KR"/>
          </a:p>
        </p:txBody>
      </p:sp>
      <p:pic>
        <p:nvPicPr>
          <p:cNvPr id="8" name="그림 7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4688" y="5424487"/>
            <a:ext cx="1286794" cy="10492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61853" y="5658827"/>
            <a:ext cx="168019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2.배송사 </a:t>
            </a:r>
          </a:p>
          <a:p>
            <a:pPr lvl="0">
              <a:defRPr/>
            </a:pPr>
            <a:r>
              <a:rPr lang="ko-KR" altLang="en-US"/>
              <a:t>   화물 회수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126329" y="5964811"/>
            <a:ext cx="1438542" cy="1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케치, 직사각형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7777" y="538793"/>
            <a:ext cx="1296663" cy="113496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1023943" y="2173284"/>
            <a:ext cx="15529" cy="2497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9876" y="875668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3.물류 센터 </a:t>
            </a:r>
          </a:p>
          <a:p>
            <a:pPr lvl="0">
              <a:defRPr/>
            </a:pPr>
            <a:r>
              <a:rPr lang="ko-KR" altLang="en-US"/>
              <a:t>   도착</a:t>
            </a:r>
            <a:endParaRPr lang="ko-KR"/>
          </a:p>
        </p:txBody>
      </p:sp>
      <p:pic>
        <p:nvPicPr>
          <p:cNvPr id="16" name="그림 15" descr="폰트, 상징, 로고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06086" y="540457"/>
            <a:ext cx="1933231" cy="1131639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2930702" y="1200014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54188" y="774680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4.자동화 및 수동</a:t>
            </a:r>
          </a:p>
          <a:p>
            <a:pPr lvl="0">
              <a:defRPr/>
            </a:pPr>
            <a:r>
              <a:rPr lang="ko-KR" altLang="en-US"/>
              <a:t>   입고 작업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92244" y="1154110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27218" y="540341"/>
            <a:ext cx="1286794" cy="10492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107828" y="774682"/>
            <a:ext cx="1175253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5.배송사 </a:t>
            </a:r>
          </a:p>
          <a:p>
            <a:pPr lvl="0">
              <a:defRPr/>
            </a:pPr>
            <a:r>
              <a:rPr lang="ko-KR" altLang="en-US"/>
              <a:t>   출고</a:t>
            </a:r>
          </a:p>
        </p:txBody>
      </p:sp>
      <p:pic>
        <p:nvPicPr>
          <p:cNvPr id="22" name="그림 21" descr="상징, 폰트, 클립아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37087" y="5151016"/>
            <a:ext cx="1276236" cy="1265678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10468074" y="2145628"/>
            <a:ext cx="12013" cy="2497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07827" y="5447670"/>
            <a:ext cx="1175253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6.화물</a:t>
            </a:r>
          </a:p>
          <a:p>
            <a:pPr lvl="0">
              <a:defRPr/>
            </a:pPr>
            <a:r>
              <a:rPr lang="ko-KR" altLang="en-US"/>
              <a:t> 도착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044352" y="1856975"/>
            <a:ext cx="4831949" cy="38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컨베이어에 못 들어가는 크기면</a:t>
            </a:r>
            <a:r>
              <a:rPr lang="en-US" altLang="ko-KR" sz="2000" b="1"/>
              <a:t>?</a:t>
            </a:r>
          </a:p>
        </p:txBody>
      </p:sp>
      <p:pic>
        <p:nvPicPr>
          <p:cNvPr id="64" name="KakaoTalk_20250606_152741215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9"/>
          <a:stretch>
            <a:fillRect/>
          </a:stretch>
        </p:blipFill>
        <p:spPr>
          <a:xfrm>
            <a:off x="3783542" y="2381250"/>
            <a:ext cx="4624914" cy="2601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6625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9740383" y="473893"/>
            <a:ext cx="2345555" cy="1135754"/>
          </a:xfrm>
          <a:prstGeom prst="roundRect">
            <a:avLst>
              <a:gd name="adj" fmla="val 16667"/>
            </a:avLst>
          </a:prstGeom>
          <a:solidFill>
            <a:srgbClr val="D1D1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71" y="919"/>
            <a:ext cx="9906000" cy="620157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비지니스 프로세스  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5702" y="170325"/>
            <a:ext cx="5725026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highlight>
                  <a:srgbClr val="C0C0C0"/>
                </a:highlight>
              </a:rPr>
              <a:t> 3)물류센터 도착</a:t>
            </a:r>
          </a:p>
        </p:txBody>
      </p:sp>
      <p:pic>
        <p:nvPicPr>
          <p:cNvPr id="6" name="그림 5" descr="원, 상징, 그래픽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2722" y="5415535"/>
            <a:ext cx="1003568" cy="1002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4190" y="5622105"/>
            <a:ext cx="180872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1.고객/셀러 </a:t>
            </a:r>
          </a:p>
          <a:p>
            <a:pPr lvl="0">
              <a:defRPr/>
            </a:pPr>
            <a:r>
              <a:rPr lang="ko-KR" altLang="en-US"/>
              <a:t>   택배 주문 등록</a:t>
            </a:r>
            <a:endParaRPr lang="ko-KR"/>
          </a:p>
        </p:txBody>
      </p:sp>
      <p:pic>
        <p:nvPicPr>
          <p:cNvPr id="8" name="그림 7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688" y="5424487"/>
            <a:ext cx="1286794" cy="10492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61853" y="5658827"/>
            <a:ext cx="168019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2.배송사 </a:t>
            </a:r>
          </a:p>
          <a:p>
            <a:pPr lvl="0">
              <a:defRPr/>
            </a:pPr>
            <a:r>
              <a:rPr lang="ko-KR" altLang="en-US"/>
              <a:t>   화물 회수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126329" y="5964811"/>
            <a:ext cx="1438542" cy="1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케치, 직사각형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7777" y="538793"/>
            <a:ext cx="1296663" cy="113496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1023943" y="2173284"/>
            <a:ext cx="15529" cy="2497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9876" y="875668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3.물류 센터 </a:t>
            </a:r>
          </a:p>
          <a:p>
            <a:pPr lvl="0">
              <a:defRPr/>
            </a:pPr>
            <a:r>
              <a:rPr lang="ko-KR" altLang="en-US"/>
              <a:t>   도착</a:t>
            </a:r>
            <a:endParaRPr lang="ko-KR"/>
          </a:p>
        </p:txBody>
      </p:sp>
      <p:pic>
        <p:nvPicPr>
          <p:cNvPr id="16" name="그림 15" descr="폰트, 상징, 로고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06086" y="540457"/>
            <a:ext cx="1933231" cy="1131639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2930702" y="1200014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54188" y="774680"/>
            <a:ext cx="192807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4.자동화 및 수동</a:t>
            </a:r>
          </a:p>
          <a:p>
            <a:pPr lvl="0">
              <a:defRPr/>
            </a:pPr>
            <a:r>
              <a:rPr lang="ko-KR" altLang="en-US"/>
              <a:t>   입고 작업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92244" y="1154110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상징, 로고, 폰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27218" y="540341"/>
            <a:ext cx="1286794" cy="10492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107828" y="774682"/>
            <a:ext cx="1175253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5.배송사 </a:t>
            </a:r>
          </a:p>
          <a:p>
            <a:pPr lvl="0">
              <a:defRPr/>
            </a:pPr>
            <a:r>
              <a:rPr lang="ko-KR" altLang="en-US"/>
              <a:t>   출고</a:t>
            </a:r>
          </a:p>
        </p:txBody>
      </p:sp>
      <p:pic>
        <p:nvPicPr>
          <p:cNvPr id="22" name="그림 21" descr="상징, 폰트, 클립아트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37087" y="5151016"/>
            <a:ext cx="1276236" cy="1265678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10468074" y="2145628"/>
            <a:ext cx="12013" cy="2497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07827" y="5447670"/>
            <a:ext cx="1175253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6.화물</a:t>
            </a:r>
          </a:p>
          <a:p>
            <a:pPr lvl="0">
              <a:defRPr/>
            </a:pPr>
            <a:r>
              <a:rPr lang="ko-KR" altLang="en-US"/>
              <a:t> 도착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19140" y="2415079"/>
            <a:ext cx="3805237" cy="253434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051621" y="1827209"/>
            <a:ext cx="1617262" cy="38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출고 및 배송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/>
              <a:t>고객</a:t>
            </a:r>
            <a:r>
              <a:rPr lang="en-US"/>
              <a:t> </a:t>
            </a:r>
            <a:r>
              <a:rPr lang="ko-KR" altLang="en-US"/>
              <a:t>서비스</a:t>
            </a:r>
            <a:r>
              <a:rPr lang="en-US"/>
              <a:t> </a:t>
            </a:r>
            <a:r>
              <a:rPr lang="ko-KR" altLang="en-US"/>
              <a:t>페이지</a:t>
            </a:r>
            <a:endParaRPr lang="en-US"/>
          </a:p>
        </p:txBody>
      </p:sp>
      <p:pic>
        <p:nvPicPr>
          <p:cNvPr id="43" name="Picture Placeholder 42" descr="A plane flying over a city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0" r="40"/>
          <a:stretch>
            <a:fillRect/>
          </a:stretch>
        </p:blipFill>
        <p:spPr/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421910"/>
            <a:ext cx="6096000" cy="38684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290853"/>
            <a:ext cx="6095999" cy="4979160"/>
          </a:xfrm>
          <a:prstGeom prst="rect">
            <a:avLst/>
          </a:prstGeom>
        </p:spPr>
      </p:pic>
      <p:cxnSp>
        <p:nvCxnSpPr>
          <p:cNvPr id="48" name="직선 연결선 47"/>
          <p:cNvCxnSpPr/>
          <p:nvPr/>
        </p:nvCxnSpPr>
        <p:spPr>
          <a:xfrm rot="16200000" flipH="1" flipV="1">
            <a:off x="2667003" y="3428996"/>
            <a:ext cx="6858000" cy="6"/>
          </a:xfrm>
          <a:prstGeom prst="line">
            <a:avLst/>
          </a:prstGeom>
          <a:ln w="50800">
            <a:solidFill>
              <a:srgbClr val="FFC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96838" y="809624"/>
            <a:ext cx="3165079" cy="361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고객 서비스 페이지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653139" y="783034"/>
            <a:ext cx="3165079" cy="367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물류 </a:t>
            </a:r>
            <a:r>
              <a:rPr lang="ko-KR" altLang="en-US">
                <a:solidFill>
                  <a:schemeClr val="dk1"/>
                </a:solidFill>
              </a:rPr>
              <a:t>업무 처리</a:t>
            </a:r>
            <a:r>
              <a:rPr lang="ko-KR" altLang="en-US"/>
              <a:t> 프로그램</a:t>
            </a:r>
          </a:p>
        </p:txBody>
      </p:sp>
      <p:sp>
        <p:nvSpPr>
          <p:cNvPr id="51" name="화살표: 왼쪽/오른쪽 50"/>
          <p:cNvSpPr/>
          <p:nvPr/>
        </p:nvSpPr>
        <p:spPr>
          <a:xfrm>
            <a:off x="5093890" y="2625328"/>
            <a:ext cx="2004219" cy="317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801718" y="2892742"/>
            <a:ext cx="843360" cy="36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연동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/>
              <a:t>고객</a:t>
            </a:r>
            <a:r>
              <a:rPr lang="en-US"/>
              <a:t> </a:t>
            </a:r>
            <a:r>
              <a:rPr lang="ko-KR" altLang="en-US"/>
              <a:t>서비스</a:t>
            </a:r>
            <a:r>
              <a:rPr lang="en-US"/>
              <a:t> </a:t>
            </a:r>
            <a:r>
              <a:rPr lang="ko-KR" altLang="en-US"/>
              <a:t>페이지</a:t>
            </a:r>
            <a:endParaRPr lang="en-US"/>
          </a:p>
        </p:txBody>
      </p:sp>
      <p:pic>
        <p:nvPicPr>
          <p:cNvPr id="43" name="Picture Placeholder 42" descr="A plane flying over a city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0" r="4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&lt;서비스 페이지 기본 구조&gt;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5"/>
          </p:nvPr>
        </p:nvSpPr>
        <p:spPr>
          <a:noFill/>
        </p:spPr>
        <p:txBody>
          <a:bodyPr vert="horz" lIns="91440" tIns="45720" rIns="91440" bIns="45720" anchor="t">
            <a:normAutofit/>
          </a:bodyPr>
          <a:lstStyle/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pic>
        <p:nvPicPr>
          <p:cNvPr id="5" name="Content Placeholder 4" descr="텍스트, 스크린샷, 소프트웨어, 폰트이(가) 표시된 사진  AI 생성 콘텐츠는 정확하지 않을 수 있습니다."/>
          <p:cNvPicPr>
            <a:picLocks noGrp="1" noChangeAspect="1"/>
          </p:cNvPicPr>
          <p:nvPr>
            <p:ph sz="half" idx="14"/>
          </p:nvPr>
        </p:nvPicPr>
        <p:blipFill rotWithShape="1">
          <a:blip r:embed="rId3"/>
          <a:stretch>
            <a:fillRect/>
          </a:stretch>
        </p:blipFill>
        <p:spPr>
          <a:xfrm>
            <a:off x="8512437" y="77008"/>
            <a:ext cx="3255943" cy="3350849"/>
          </a:xfrm>
          <a:noFill/>
        </p:spPr>
      </p:pic>
      <p:sp>
        <p:nvSpPr>
          <p:cNvPr id="8" name="타원 7"/>
          <p:cNvSpPr/>
          <p:nvPr/>
        </p:nvSpPr>
        <p:spPr>
          <a:xfrm>
            <a:off x="9435125" y="91804"/>
            <a:ext cx="883645" cy="2800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330" y="1716794"/>
            <a:ext cx="8379480" cy="509530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6990758" y="264310"/>
            <a:ext cx="2477102" cy="14163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2297" y="1692515"/>
            <a:ext cx="8377408" cy="5099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509685" y="3528658"/>
            <a:ext cx="3472850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 &lt;PageTemplate/&gt; 컴포넌트가</a:t>
            </a:r>
          </a:p>
          <a:p>
            <a:pPr lvl="0">
              <a:defRPr/>
            </a:pPr>
            <a:r>
              <a:rPr lang="ko-KR" altLang="en-US"/>
              <a:t>전체적인 화면 틀을 잡고 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20" name="그림 19" descr="텍스트, 폰트, 스크린샷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25420" y="5177125"/>
            <a:ext cx="2967784" cy="1635775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8384533" y="5534046"/>
            <a:ext cx="1029935" cy="3330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9471848" y="5343178"/>
            <a:ext cx="1223332" cy="2983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9490208" y="6252069"/>
            <a:ext cx="1223332" cy="2983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3860000">
            <a:off x="9383077" y="5556762"/>
            <a:ext cx="1050102" cy="927373"/>
          </a:xfrm>
          <a:prstGeom prst="arc">
            <a:avLst>
              <a:gd name="adj1" fmla="val 162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 altLang="en-US"/>
              <a:t>서비스 페이지 </a:t>
            </a:r>
            <a:r>
              <a:rPr lang="ko-KR"/>
              <a:t>기본</a:t>
            </a:r>
            <a:r>
              <a:rPr lang="ko-KR" altLang="en-US"/>
              <a:t> </a:t>
            </a:r>
            <a:r>
              <a:rPr lang="ko-KR"/>
              <a:t>구조</a:t>
            </a:r>
            <a:r>
              <a:rPr lang="en-US" altLang="ko-KR"/>
              <a:t>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5"/>
          </p:nvPr>
        </p:nvSpPr>
        <p:spPr>
          <a:noFill/>
        </p:spPr>
        <p:txBody>
          <a:bodyPr vert="horz" lIns="91440" tIns="45720" rIns="91440" bIns="45720" anchor="t">
            <a:normAutofit/>
          </a:bodyPr>
          <a:lstStyle/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pic>
        <p:nvPicPr>
          <p:cNvPr id="5" name="Content Placeholder 4" descr="텍스트, 스크린샷, 소프트웨어, 폰트이(가) 표시된 사진  AI 생성 콘텐츠는 정확하지 않을 수 있습니다."/>
          <p:cNvPicPr>
            <a:picLocks noGrp="1" noChangeAspect="1"/>
          </p:cNvPicPr>
          <p:nvPr>
            <p:ph sz="half" idx="14"/>
          </p:nvPr>
        </p:nvPicPr>
        <p:blipFill rotWithShape="1">
          <a:blip r:embed="rId3"/>
          <a:stretch>
            <a:fillRect/>
          </a:stretch>
        </p:blipFill>
        <p:spPr>
          <a:xfrm>
            <a:off x="8512437" y="77008"/>
            <a:ext cx="3255943" cy="3350849"/>
          </a:xfrm>
          <a:noFill/>
        </p:spPr>
      </p:pic>
      <p:pic>
        <p:nvPicPr>
          <p:cNvPr id="7" name="그림 6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330" y="1716794"/>
            <a:ext cx="8379480" cy="50953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09685" y="3528658"/>
            <a:ext cx="3472850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 하위에 컴포넌트를 넣어</a:t>
            </a:r>
          </a:p>
          <a:p>
            <a:pPr lvl="0">
              <a:defRPr/>
            </a:pPr>
            <a:r>
              <a:rPr lang="ko-KR" altLang="en-US"/>
              <a:t>화면의 틀을 유지하는 방식</a:t>
            </a:r>
          </a:p>
        </p:txBody>
      </p:sp>
      <p:pic>
        <p:nvPicPr>
          <p:cNvPr id="20" name="그림 19" descr="텍스트, 폰트, 스크린샷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25420" y="5177125"/>
            <a:ext cx="2967784" cy="163577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 flipV="1">
            <a:off x="5739998" y="5922175"/>
            <a:ext cx="3964377" cy="6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045704" y="4905768"/>
            <a:ext cx="2244685" cy="1950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701366" y="5783852"/>
            <a:ext cx="920367" cy="2983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13"/>
          <p:cNvCxnSpPr>
            <a:stCxn id="8" idx="0"/>
          </p:cNvCxnSpPr>
          <p:nvPr/>
        </p:nvCxnSpPr>
        <p:spPr>
          <a:xfrm rot="5400000" flipH="1" flipV="1">
            <a:off x="7779823" y="2705181"/>
            <a:ext cx="5460399" cy="696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7"/>
          <p:cNvSpPr/>
          <p:nvPr/>
        </p:nvSpPr>
        <p:spPr>
          <a:xfrm>
            <a:off x="10468527" y="38100"/>
            <a:ext cx="920367" cy="2983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7"/>
          <p:cNvSpPr/>
          <p:nvPr/>
        </p:nvSpPr>
        <p:spPr>
          <a:xfrm>
            <a:off x="8940954" y="1965324"/>
            <a:ext cx="682243" cy="228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 lvl="0">
              <a:defRPr/>
            </a:pPr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400" i="1" cap="all">
                <a:solidFill>
                  <a:srgbClr val="155767"/>
                </a:solidFill>
                <a:latin typeface="Walbaum Display Light"/>
              </a:rPr>
              <a:t>INDEX​</a:t>
            </a:r>
          </a:p>
          <a:p>
            <a:pPr lvl="0">
              <a:defRPr/>
            </a:pPr>
            <a:r>
              <a:rPr lang="ko-KR" altLang="en-US"/>
              <a:t>기획의도 </a:t>
            </a:r>
          </a:p>
          <a:p>
            <a:pPr lvl="0">
              <a:defRPr/>
            </a:pPr>
            <a:r>
              <a:rPr lang="ko-KR" altLang="en-US"/>
              <a:t>사용기술</a:t>
            </a:r>
          </a:p>
          <a:p>
            <a:pPr lvl="0">
              <a:defRPr/>
            </a:pPr>
            <a:r>
              <a:rPr lang="ko-KR" altLang="en-US"/>
              <a:t>프로세스 설명</a:t>
            </a:r>
          </a:p>
          <a:p>
            <a:pPr lvl="0">
              <a:defRPr/>
            </a:pPr>
            <a:r>
              <a:rPr lang="ko-KR" altLang="en-US"/>
              <a:t>기능 및 코드 소개</a:t>
            </a:r>
          </a:p>
          <a:p>
            <a:pPr lvl="0">
              <a:defRPr/>
            </a:pPr>
            <a:r>
              <a:rPr lang="ko-KR" altLang="en-US"/>
              <a:t>시연</a:t>
            </a:r>
          </a:p>
          <a:p>
            <a:pPr lvl="0">
              <a:defRPr/>
            </a:pPr>
            <a:r>
              <a:rPr lang="ko-KR" altLang="en-US"/>
              <a:t>프로젝트 소감</a:t>
            </a:r>
          </a:p>
        </p:txBody>
      </p:sp>
      <p:pic>
        <p:nvPicPr>
          <p:cNvPr id="25" name="Picture Placeholder 6" descr="A city skylin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0" r="40"/>
          <a:stretch>
            <a:fillRect/>
          </a:stretch>
        </p:blipFill>
        <p:spPr>
          <a:xfrm>
            <a:off x="9548813" y="-32385"/>
            <a:ext cx="2651760" cy="690372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 altLang="en-US"/>
              <a:t>서비스 페이지 </a:t>
            </a:r>
            <a:r>
              <a:rPr lang="ko-KR"/>
              <a:t>기본 구조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5"/>
          </p:nvPr>
        </p:nvSpPr>
        <p:spPr>
          <a:noFill/>
        </p:spPr>
        <p:txBody>
          <a:bodyPr vert="horz" lIns="91440" tIns="45720" rIns="91440" bIns="45720" anchor="t">
            <a:normAutofit/>
          </a:bodyPr>
          <a:lstStyle/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pic>
        <p:nvPicPr>
          <p:cNvPr id="5" name="Content Placeholder 4" descr="텍스트, 스크린샷, 소프트웨어, 폰트이(가) 표시된 사진  AI 생성 콘텐츠는 정확하지 않을 수 있습니다."/>
          <p:cNvPicPr>
            <a:picLocks noGrp="1" noChangeAspect="1"/>
          </p:cNvPicPr>
          <p:nvPr>
            <p:ph sz="half" idx="14"/>
          </p:nvPr>
        </p:nvPicPr>
        <p:blipFill rotWithShape="1">
          <a:blip r:embed="rId3"/>
          <a:stretch>
            <a:fillRect/>
          </a:stretch>
        </p:blipFill>
        <p:spPr>
          <a:xfrm>
            <a:off x="8512437" y="77008"/>
            <a:ext cx="3255943" cy="3350849"/>
          </a:xfrm>
          <a:noFill/>
        </p:spPr>
      </p:pic>
      <p:pic>
        <p:nvPicPr>
          <p:cNvPr id="7" name="그림 6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330" y="1716794"/>
            <a:ext cx="8379480" cy="50953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09685" y="3528658"/>
            <a:ext cx="3472850" cy="120032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 &lt;UseCheckSession/&gt; 컴포넌트가</a:t>
            </a:r>
          </a:p>
          <a:p>
            <a:pPr lvl="0">
              <a:defRPr/>
            </a:pPr>
            <a:r>
              <a:rPr lang="ko-KR" altLang="en-US"/>
              <a:t>템플릿에 기본적으로 끼워져 있어</a:t>
            </a:r>
          </a:p>
          <a:p>
            <a:pPr lvl="0">
              <a:defRPr/>
            </a:pPr>
            <a:r>
              <a:rPr lang="ko-KR" altLang="en-US"/>
              <a:t>늘 세션 유지 가능</a:t>
            </a:r>
          </a:p>
        </p:txBody>
      </p:sp>
      <p:pic>
        <p:nvPicPr>
          <p:cNvPr id="20" name="그림 19" descr="텍스트, 폰트, 스크린샷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25420" y="5177125"/>
            <a:ext cx="2967784" cy="163577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8386683" y="1164024"/>
            <a:ext cx="457342" cy="5166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222933" y="1710877"/>
            <a:ext cx="1152179" cy="279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847559" y="908888"/>
            <a:ext cx="1296776" cy="4544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 altLang="en-US"/>
              <a:t>서비스 페이지 </a:t>
            </a:r>
            <a:r>
              <a:rPr lang="ko-KR"/>
              <a:t>기본 구조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5"/>
          </p:nvPr>
        </p:nvSpPr>
        <p:spPr>
          <a:noFill/>
        </p:spPr>
        <p:txBody>
          <a:bodyPr vert="horz" lIns="91440" tIns="45720" rIns="91440" bIns="45720" anchor="t">
            <a:normAutofit/>
          </a:bodyPr>
          <a:lstStyle/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pic>
        <p:nvPicPr>
          <p:cNvPr id="5" name="Content Placeholder 4" descr="텍스트, 스크린샷, 소프트웨어, 폰트이(가) 표시된 사진  AI 생성 콘텐츠는 정확하지 않을 수 있습니다."/>
          <p:cNvPicPr>
            <a:picLocks noGrp="1" noChangeAspect="1"/>
          </p:cNvPicPr>
          <p:nvPr>
            <p:ph sz="half" idx="14"/>
          </p:nvPr>
        </p:nvPicPr>
        <p:blipFill rotWithShape="1">
          <a:blip r:embed="rId3"/>
          <a:stretch>
            <a:fillRect/>
          </a:stretch>
        </p:blipFill>
        <p:spPr>
          <a:xfrm>
            <a:off x="8512437" y="77008"/>
            <a:ext cx="3255943" cy="3350849"/>
          </a:xfrm>
          <a:noFill/>
        </p:spPr>
      </p:pic>
      <p:pic>
        <p:nvPicPr>
          <p:cNvPr id="7" name="그림 6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330" y="1716794"/>
            <a:ext cx="8379480" cy="50953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09685" y="3528658"/>
            <a:ext cx="3472850" cy="230832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4. 각 메뉴는 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NavLink 통해</a:t>
            </a:r>
          </a:p>
          <a:p>
            <a:pPr lvl="0">
              <a:defRPr/>
            </a:pPr>
            <a:r>
              <a:rPr lang="ko-KR" altLang="en-US"/>
              <a:t>라우팅</a:t>
            </a:r>
          </a:p>
          <a:p>
            <a:pPr lvl="0">
              <a:defRPr/>
            </a:pPr>
            <a:r>
              <a:rPr lang="ko-KR" altLang="en-US"/>
              <a:t>경로가</a:t>
            </a:r>
          </a:p>
          <a:p>
            <a:pPr lvl="0">
              <a:defRPr/>
            </a:pPr>
            <a:r>
              <a:rPr lang="ko-KR" altLang="en-US"/>
              <a:t>정해짐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55463" y="4006057"/>
            <a:ext cx="5898612" cy="536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856739" y="1606623"/>
            <a:ext cx="846922" cy="3075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494999" y="1788310"/>
            <a:ext cx="2348571" cy="21875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13576" y="3720945"/>
            <a:ext cx="2280032" cy="3134301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7154316" y="3975859"/>
            <a:ext cx="2856898" cy="2177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0013872" y="3859163"/>
            <a:ext cx="1051191" cy="197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240" y="812798"/>
            <a:ext cx="3311872" cy="573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33" y="919"/>
            <a:ext cx="10511927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       &lt;</a:t>
            </a:r>
            <a:r>
              <a:rPr lang="ko-KR"/>
              <a:t>세부 </a:t>
            </a:r>
            <a:r>
              <a:rPr lang="ko-KR" altLang="en-US"/>
              <a:t>기능&gt;    1)회원가입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17300" y="5829634"/>
            <a:ext cx="4792578" cy="112171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700"/>
              <a:t>주소는 컴포넌트화 해서 정보변경</a:t>
            </a:r>
            <a:r>
              <a:rPr lang="en-US" altLang="ko-KR" sz="1700"/>
              <a:t>,</a:t>
            </a:r>
            <a:endParaRPr lang="ko-KR" altLang="en-US" sz="1700"/>
          </a:p>
          <a:p>
            <a:pPr lvl="0">
              <a:defRPr/>
            </a:pPr>
            <a:r>
              <a:rPr lang="ko-KR" altLang="en-US" sz="1700"/>
              <a:t>택배주소 입력 등 재활용 </a:t>
            </a:r>
            <a:r>
              <a:rPr lang="en-US" altLang="ko-KR" sz="1700"/>
              <a:t>/</a:t>
            </a:r>
            <a:r>
              <a:rPr lang="ko-KR" altLang="en-US" sz="1700"/>
              <a:t> 유지보수 용이</a:t>
            </a:r>
          </a:p>
          <a:p>
            <a:pPr lvl="0">
              <a:defRPr/>
            </a:pPr>
            <a:r>
              <a:rPr lang="ko-KR" altLang="en-US" sz="1700"/>
              <a:t>카카오 </a:t>
            </a:r>
            <a:r>
              <a:rPr lang="en-US" altLang="ko-KR" sz="1700"/>
              <a:t>Map</a:t>
            </a:r>
            <a:r>
              <a:rPr lang="ko-KR" altLang="en-US" sz="1700"/>
              <a:t> API를 이용</a:t>
            </a:r>
          </a:p>
          <a:p>
            <a:pPr lvl="0">
              <a:defRPr/>
            </a:pPr>
            <a:endParaRPr lang="ko-KR" altLang="en-US" sz="17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4386" y="5620180"/>
            <a:ext cx="3190875" cy="238125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V="1">
            <a:off x="3743409" y="5820172"/>
            <a:ext cx="670832" cy="1035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358094" y="825368"/>
            <a:ext cx="3364731" cy="5654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화살표: 오른쪽 47"/>
          <p:cNvSpPr/>
          <p:nvPr/>
        </p:nvSpPr>
        <p:spPr>
          <a:xfrm>
            <a:off x="4320976" y="2853532"/>
            <a:ext cx="922734" cy="5754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직사각형 40"/>
          <p:cNvSpPr/>
          <p:nvPr/>
        </p:nvSpPr>
        <p:spPr>
          <a:xfrm>
            <a:off x="361666" y="5730346"/>
            <a:ext cx="3364731" cy="356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16134" y="4072739"/>
            <a:ext cx="2564606" cy="261190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57848" y="867171"/>
            <a:ext cx="2971941" cy="128389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83627" y="747713"/>
            <a:ext cx="2861468" cy="131445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48708" y="2220515"/>
            <a:ext cx="4267200" cy="1362075"/>
          </a:xfrm>
          <a:prstGeom prst="rect">
            <a:avLst/>
          </a:prstGeom>
        </p:spPr>
      </p:pic>
      <p:sp>
        <p:nvSpPr>
          <p:cNvPr id="55" name="직사각형 40"/>
          <p:cNvSpPr/>
          <p:nvPr/>
        </p:nvSpPr>
        <p:spPr>
          <a:xfrm>
            <a:off x="5570650" y="838864"/>
            <a:ext cx="3037309" cy="1239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40"/>
          <p:cNvSpPr/>
          <p:nvPr/>
        </p:nvSpPr>
        <p:spPr>
          <a:xfrm>
            <a:off x="8620239" y="842436"/>
            <a:ext cx="3037309" cy="1239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직사각형 40"/>
          <p:cNvSpPr/>
          <p:nvPr/>
        </p:nvSpPr>
        <p:spPr>
          <a:xfrm>
            <a:off x="5562712" y="2249351"/>
            <a:ext cx="4237856" cy="1338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40"/>
          <p:cNvSpPr/>
          <p:nvPr/>
        </p:nvSpPr>
        <p:spPr>
          <a:xfrm>
            <a:off x="8317421" y="4019023"/>
            <a:ext cx="2759497" cy="2800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직사각형 40"/>
          <p:cNvSpPr/>
          <p:nvPr/>
        </p:nvSpPr>
        <p:spPr>
          <a:xfrm>
            <a:off x="4499880" y="5643036"/>
            <a:ext cx="3196060" cy="20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0" name="직선 화살표 연결선 35"/>
          <p:cNvCxnSpPr/>
          <p:nvPr/>
        </p:nvCxnSpPr>
        <p:spPr>
          <a:xfrm flipV="1">
            <a:off x="7755419" y="5730876"/>
            <a:ext cx="468823" cy="7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33" y="919"/>
            <a:ext cx="10511927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       &lt;</a:t>
            </a:r>
            <a:r>
              <a:rPr lang="ko-KR"/>
              <a:t>세부 </a:t>
            </a:r>
            <a:r>
              <a:rPr lang="ko-KR" altLang="en-US"/>
              <a:t>기능&gt;    1)로그인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624" y="1611311"/>
            <a:ext cx="4333875" cy="3952875"/>
          </a:xfrm>
          <a:prstGeom prst="rect">
            <a:avLst/>
          </a:prstGeom>
        </p:spPr>
      </p:pic>
      <p:sp>
        <p:nvSpPr>
          <p:cNvPr id="63" name="화살표: 오른쪽 62"/>
          <p:cNvSpPr/>
          <p:nvPr/>
        </p:nvSpPr>
        <p:spPr>
          <a:xfrm>
            <a:off x="5263157" y="3141266"/>
            <a:ext cx="922734" cy="5754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3976" y="1344810"/>
            <a:ext cx="5530055" cy="4413052"/>
          </a:xfrm>
          <a:prstGeom prst="rect">
            <a:avLst/>
          </a:prstGeom>
        </p:spPr>
      </p:pic>
      <p:sp>
        <p:nvSpPr>
          <p:cNvPr id="65" name="직사각형 40"/>
          <p:cNvSpPr/>
          <p:nvPr/>
        </p:nvSpPr>
        <p:spPr>
          <a:xfrm>
            <a:off x="10772093" y="1336934"/>
            <a:ext cx="1221607" cy="61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8840986" y="442514"/>
            <a:ext cx="3383359" cy="641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세션이 유지되는 동안만</a:t>
            </a:r>
          </a:p>
          <a:p>
            <a:pPr>
              <a:defRPr/>
            </a:pPr>
            <a:r>
              <a:rPr lang="ko-KR" altLang="en-US"/>
              <a:t>사이트 이용 가능하도록 보안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2)로그인   -- 주요 코드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47425" y="2232044"/>
            <a:ext cx="4792578" cy="228090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1.세션 로그인을 위해</a:t>
            </a:r>
          </a:p>
          <a:p>
            <a:pPr lvl="0">
              <a:defRPr/>
            </a:pPr>
            <a:r>
              <a:rPr lang="en-US" altLang="ko-KR"/>
              <a:t>credentials: “include”</a:t>
            </a:r>
            <a:r>
              <a:rPr lang="ko-KR" altLang="en-US"/>
              <a:t> 포함 요청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2.성공 시 서비스 페이지 이동</a:t>
            </a:r>
          </a:p>
          <a:p>
            <a:pPr lvl="0">
              <a:defRPr/>
            </a:pPr>
            <a:r>
              <a:rPr lang="ko-KR" altLang="en-US"/>
              <a:t>실패시 에러 메시지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3" name="그림 2" descr="텍스트, 스크린샷, 디스플레이, 소프트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9455" y="1688565"/>
            <a:ext cx="5438775" cy="386715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191198" y="2408611"/>
            <a:ext cx="1602033" cy="21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07583" y="4198851"/>
            <a:ext cx="1602033" cy="215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2)로그인   -- 주요 코드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01232" y="1326251"/>
            <a:ext cx="4792578" cy="36729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7" name="그림 6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3566" y="2481262"/>
            <a:ext cx="6949119" cy="18954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2079" y="3725149"/>
            <a:ext cx="885242" cy="280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화살표 연결선 28"/>
          <p:cNvCxnSpPr/>
          <p:nvPr/>
        </p:nvCxnSpPr>
        <p:spPr>
          <a:xfrm flipV="1">
            <a:off x="1710956" y="3429000"/>
            <a:ext cx="5759224" cy="4224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28930" y="3245604"/>
            <a:ext cx="4563070" cy="905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쿠키내 세션</a:t>
            </a:r>
            <a:r>
              <a:rPr lang="en-US" altLang="ko-KR"/>
              <a:t>ID</a:t>
            </a:r>
            <a:r>
              <a:rPr lang="ko-KR" altLang="en-US"/>
              <a:t>가 정상이면 </a:t>
            </a:r>
          </a:p>
          <a:p>
            <a:pPr>
              <a:defRPr/>
            </a:pPr>
            <a:r>
              <a:rPr lang="ko-KR" altLang="en-US"/>
              <a:t>컨트롤러 진입 후 아이디 </a:t>
            </a:r>
            <a:r>
              <a:rPr lang="en-US" altLang="ko-KR"/>
              <a:t>/</a:t>
            </a:r>
            <a:r>
              <a:rPr lang="ko-KR" altLang="en-US"/>
              <a:t> 비번 일치여부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3)회사 소개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19968"/>
            <a:ext cx="12192000" cy="13652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572802"/>
            <a:ext cx="12192000" cy="171239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4353458"/>
            <a:ext cx="12192000" cy="1861864"/>
          </a:xfrm>
          <a:prstGeom prst="rect">
            <a:avLst/>
          </a:prstGeom>
        </p:spPr>
      </p:pic>
      <p:sp>
        <p:nvSpPr>
          <p:cNvPr id="34" name="직사각형 40"/>
          <p:cNvSpPr/>
          <p:nvPr/>
        </p:nvSpPr>
        <p:spPr>
          <a:xfrm>
            <a:off x="0" y="1009513"/>
            <a:ext cx="3057154" cy="246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40"/>
          <p:cNvSpPr/>
          <p:nvPr/>
        </p:nvSpPr>
        <p:spPr>
          <a:xfrm>
            <a:off x="3095996" y="2550976"/>
            <a:ext cx="2938091" cy="266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40"/>
          <p:cNvSpPr/>
          <p:nvPr/>
        </p:nvSpPr>
        <p:spPr>
          <a:xfrm>
            <a:off x="6034485" y="4336517"/>
            <a:ext cx="3116685" cy="246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3)회사 소개   -- 주요 코드</a:t>
            </a:r>
          </a:p>
        </p:txBody>
      </p:sp>
      <p:pic>
        <p:nvPicPr>
          <p:cNvPr id="13" name="그림 12" descr="텍스트, 스크린샷, 디스플레이, 소프트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5188" y="3703331"/>
            <a:ext cx="4981575" cy="28777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30773" y="5073353"/>
            <a:ext cx="4296556" cy="1182667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CDN</a:t>
            </a:r>
            <a:r>
              <a:rPr lang="ko-KR" altLang="en-US"/>
              <a:t> 라이브러리 로드</a:t>
            </a:r>
            <a:r>
              <a:rPr lang="en-US" altLang="ko-KR"/>
              <a:t>,</a:t>
            </a:r>
          </a:p>
          <a:p>
            <a:pPr lvl="0">
              <a:defRPr/>
            </a:pPr>
            <a:r>
              <a:rPr lang="ko-KR" altLang="en-US"/>
              <a:t>회사의 위도와 경도를 넣어 위치 표시</a:t>
            </a:r>
          </a:p>
          <a:p>
            <a:pPr lvl="0">
              <a:defRPr/>
            </a:pPr>
            <a:endParaRPr lang="en-US" altLang="ko-KR"/>
          </a:p>
        </p:txBody>
      </p:sp>
      <p:sp>
        <p:nvSpPr>
          <p:cNvPr id="18" name="직사각형 17"/>
          <p:cNvSpPr/>
          <p:nvPr/>
        </p:nvSpPr>
        <p:spPr>
          <a:xfrm>
            <a:off x="1248328" y="4130478"/>
            <a:ext cx="5455890" cy="237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96788" y="5063101"/>
            <a:ext cx="1574490" cy="279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086741" y="5886956"/>
            <a:ext cx="1574035" cy="17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화살표 연결선 25"/>
          <p:cNvCxnSpPr>
            <a:stCxn id="20" idx="1"/>
          </p:cNvCxnSpPr>
          <p:nvPr/>
        </p:nvCxnSpPr>
        <p:spPr>
          <a:xfrm rot="10800000" flipV="1">
            <a:off x="4166195" y="5203047"/>
            <a:ext cx="5030593" cy="329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1"/>
          </p:cNvCxnSpPr>
          <p:nvPr/>
        </p:nvCxnSpPr>
        <p:spPr>
          <a:xfrm rot="10800000">
            <a:off x="4166195" y="5532438"/>
            <a:ext cx="5920545" cy="4444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rot="10800000" flipV="1">
            <a:off x="4176117" y="4377276"/>
            <a:ext cx="2317188" cy="1175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6271" y="4165934"/>
            <a:ext cx="5448300" cy="1905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1284638"/>
            <a:ext cx="12192000" cy="2201512"/>
          </a:xfrm>
          <a:prstGeom prst="rect">
            <a:avLst/>
          </a:prstGeom>
        </p:spPr>
      </p:pic>
      <p:sp>
        <p:nvSpPr>
          <p:cNvPr id="32" name="직사각형 19"/>
          <p:cNvSpPr/>
          <p:nvPr/>
        </p:nvSpPr>
        <p:spPr>
          <a:xfrm>
            <a:off x="1054500" y="2615967"/>
            <a:ext cx="641833" cy="448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44661"/>
            <a:ext cx="9906000" cy="695763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4)일반 고객 서비스이용</a:t>
            </a:r>
          </a:p>
        </p:txBody>
      </p:sp>
      <p:pic>
        <p:nvPicPr>
          <p:cNvPr id="3" name="그림 2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933" y="1649485"/>
            <a:ext cx="3124085" cy="52085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8110" y="1037917"/>
            <a:ext cx="1905000" cy="313655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46821" y="1519324"/>
            <a:ext cx="3069611" cy="5182604"/>
          </a:xfrm>
          <a:prstGeom prst="rect">
            <a:avLst/>
          </a:prstGeom>
        </p:spPr>
      </p:pic>
      <p:pic>
        <p:nvPicPr>
          <p:cNvPr id="9" name="그림 8" descr="텍스트, 스크린샷, 벼슬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67649" y="1699574"/>
            <a:ext cx="3492003" cy="159051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83991" y="1038807"/>
            <a:ext cx="1904999" cy="315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6172" y="4522648"/>
            <a:ext cx="3002338" cy="904697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1.세션에서 읽어와 자동으로</a:t>
            </a:r>
          </a:p>
          <a:p>
            <a:pPr lvl="0">
              <a:defRPr/>
            </a:pPr>
            <a:r>
              <a:rPr lang="ko-KR" altLang="en-US"/>
              <a:t>기본정보 입력 되어 있다.</a:t>
            </a:r>
          </a:p>
          <a:p>
            <a:pPr lvl="0">
              <a:defRPr/>
            </a:pPr>
            <a:r>
              <a:rPr lang="ko-KR" altLang="en-US"/>
              <a:t>사용자 편의 향상</a:t>
            </a:r>
            <a:r>
              <a:rPr lang="en-US" altLang="ko-KR"/>
              <a:t>.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rot="16200000" flipH="1">
            <a:off x="2154991" y="1477161"/>
            <a:ext cx="277958" cy="108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3729" y="1732863"/>
            <a:ext cx="3006685" cy="2025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rot="5400000">
            <a:off x="1241509" y="4172362"/>
            <a:ext cx="856343" cy="74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77028" y="1042081"/>
            <a:ext cx="3002338" cy="64193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2.수취인 정보 입력 후</a:t>
            </a:r>
          </a:p>
          <a:p>
            <a:pPr lvl="0">
              <a:defRPr/>
            </a:pPr>
            <a:r>
              <a:rPr lang="ko-KR" altLang="en-US"/>
              <a:t>확인 누르면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807702" y="6157916"/>
            <a:ext cx="2969961" cy="202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17079" y="1880957"/>
            <a:ext cx="3254563" cy="136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7" name="그림 36" descr="텍스트, 스크린샷, 소프트웨어, 디스플레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91952" y="4156582"/>
            <a:ext cx="3787591" cy="218042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7448904" y="4124003"/>
            <a:ext cx="4108370" cy="2235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108147" y="5449900"/>
            <a:ext cx="2506580" cy="60809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3.프린트 버튼을 누르면</a:t>
            </a:r>
          </a:p>
          <a:p>
            <a:pPr lvl="0">
              <a:defRPr/>
            </a:pPr>
            <a:r>
              <a:rPr lang="ko-KR" altLang="en-US"/>
              <a:t>바코드를 뽑을 수 있다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rot="16200000" flipH="1">
            <a:off x="9141510" y="3621972"/>
            <a:ext cx="823515" cy="208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90500" y="980721"/>
            <a:ext cx="3148263" cy="58391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66119" y="999266"/>
            <a:ext cx="3148263" cy="58391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240792" y="990284"/>
            <a:ext cx="4497829" cy="584781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183762" y="1200546"/>
            <a:ext cx="2778124" cy="367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바코드 자동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10610454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4)일반 고객 서비스이용   -- 주요 코드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8585" y="856962"/>
            <a:ext cx="1905000" cy="3333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70978" y="1022320"/>
            <a:ext cx="8111167" cy="215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 useBgFill="1">
        <p:nvSpPr>
          <p:cNvPr id="11" name="TextBox 10"/>
          <p:cNvSpPr txBox="1"/>
          <p:nvPr/>
        </p:nvSpPr>
        <p:spPr>
          <a:xfrm>
            <a:off x="3774847" y="1372151"/>
            <a:ext cx="7473349" cy="2274019"/>
          </a:xfrm>
          <a:prstGeom prst="rect">
            <a:avLst/>
          </a:prstGeom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/>
              <a:t>&lt;UseCheckSession/&gt;</a:t>
            </a:r>
            <a:r>
              <a:rPr lang="ko-KR" altLang="en-US"/>
              <a:t> 컴포넌트 사용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로그인이 유지 되는 한 세션에서 정보를 읽어 옴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>
                <a:solidFill>
                  <a:srgbClr val="EB5800"/>
                </a:solidFill>
              </a:rPr>
              <a:t>현재 충전 금액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ko-KR" altLang="en-US">
                <a:solidFill>
                  <a:srgbClr val="EB5800"/>
                </a:solidFill>
              </a:rPr>
              <a:t>내 정보 변경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ko-KR" altLang="en-US">
                <a:solidFill>
                  <a:srgbClr val="EB5800"/>
                </a:solidFill>
              </a:rPr>
              <a:t>바코드 재 프린트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ko-KR" altLang="en-US">
                <a:solidFill>
                  <a:srgbClr val="EB5800"/>
                </a:solidFill>
              </a:rPr>
              <a:t>게시판 글</a:t>
            </a:r>
            <a:r>
              <a:rPr lang="ko-KR" altLang="en-US"/>
              <a:t> 등</a:t>
            </a:r>
          </a:p>
          <a:p>
            <a:pPr lvl="0">
              <a:defRPr/>
            </a:pPr>
            <a:r>
              <a:rPr lang="ko-KR" altLang="en-US"/>
              <a:t>개인 정보 관련된 모든 기능에 </a:t>
            </a:r>
            <a:r>
              <a:rPr lang="ko-KR" altLang="en-US" b="1">
                <a:solidFill>
                  <a:schemeClr val="dk1"/>
                </a:solidFill>
              </a:rPr>
              <a:t>재사용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유지보수성</a:t>
            </a:r>
            <a:r>
              <a:rPr lang="en-US" altLang="ko-KR"/>
              <a:t>↑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289234" y="1072213"/>
            <a:ext cx="488268" cy="75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73851" y="1029044"/>
            <a:ext cx="8096250" cy="209550"/>
          </a:xfrm>
          <a:prstGeom prst="rect">
            <a:avLst/>
          </a:prstGeom>
        </p:spPr>
      </p:pic>
      <p:pic>
        <p:nvPicPr>
          <p:cNvPr id="10" name="그림 9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9017" y="1303664"/>
            <a:ext cx="3124085" cy="553597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383991" y="857068"/>
            <a:ext cx="1904999" cy="33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2304" y="1371187"/>
            <a:ext cx="3006685" cy="2152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735" y="288653"/>
            <a:ext cx="2961379" cy="739506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    자기소개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11130" y="1464468"/>
            <a:ext cx="2350690" cy="235069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937793" y="4275138"/>
            <a:ext cx="7649768" cy="200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직전 물류 회사 관리자로 </a:t>
            </a:r>
            <a:r>
              <a:rPr lang="en-US" altLang="ko-KR" b="1"/>
              <a:t>2</a:t>
            </a:r>
            <a:r>
              <a:rPr lang="ko-KR" altLang="en-US" b="1"/>
              <a:t>년 반 동안 근무</a:t>
            </a:r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r>
              <a:rPr lang="ko-KR" altLang="en-US" b="1"/>
              <a:t>새로 신설된 부서의 업무 시간을 엑셀 작업을 통해 </a:t>
            </a:r>
          </a:p>
          <a:p>
            <a:pPr>
              <a:defRPr/>
            </a:pPr>
            <a:r>
              <a:rPr lang="en-US" altLang="ko-KR" b="1"/>
              <a:t>4</a:t>
            </a:r>
            <a:r>
              <a:rPr lang="ko-KR" altLang="en-US" b="1"/>
              <a:t>시간 반 → </a:t>
            </a:r>
            <a:r>
              <a:rPr lang="en-US" altLang="ko-KR" b="1"/>
              <a:t>1</a:t>
            </a:r>
            <a:r>
              <a:rPr lang="ko-KR" altLang="en-US" b="1"/>
              <a:t>시간 내외로 줄인 경험</a:t>
            </a:r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r>
              <a:rPr lang="ko-KR" altLang="en-US" b="1"/>
              <a:t>해당 경험을 바탕으로 개발자 도전 결심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72" name="사각형: 둥근 모서리 11"/>
          <p:cNvSpPr/>
          <p:nvPr/>
        </p:nvSpPr>
        <p:spPr>
          <a:xfrm>
            <a:off x="2934722" y="1202948"/>
            <a:ext cx="6450054" cy="5369404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4923432" y="1473199"/>
            <a:ext cx="2321717" cy="2341562"/>
          </a:xfrm>
          <a:prstGeom prst="rect">
            <a:avLst/>
          </a:prstGeom>
          <a:noFill/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10927952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4)일반 고객 서비스이용   -- 주요 코드</a:t>
            </a:r>
          </a:p>
        </p:txBody>
      </p:sp>
      <p:pic>
        <p:nvPicPr>
          <p:cNvPr id="17" name="그림 16" descr="텍스트, 폰트, 스크린샷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11852" y="1477215"/>
            <a:ext cx="3000375" cy="647700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13953" y="2520748"/>
            <a:ext cx="3276600" cy="1524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98933" y="2475376"/>
            <a:ext cx="3666077" cy="173276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반환된 byte[]를 </a:t>
            </a:r>
          </a:p>
          <a:p>
            <a:pPr lvl="0">
              <a:defRPr/>
            </a:pPr>
            <a:r>
              <a:rPr lang="ko-KR" altLang="en-US"/>
              <a:t>Blob()으로 파싱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URL로 만들어 저장하고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&lt;img src/&gt;</a:t>
            </a:r>
            <a:r>
              <a:rPr lang="ko-KR" altLang="en-US"/>
              <a:t> 속성 통해 이미지화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5221895" y="1477558"/>
            <a:ext cx="9181" cy="9967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815622" y="1477195"/>
            <a:ext cx="2997868" cy="645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223711" y="1472364"/>
            <a:ext cx="591552" cy="1002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 flipH="1">
            <a:off x="4932945" y="2474995"/>
            <a:ext cx="3539290" cy="17945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923278" y="2524945"/>
            <a:ext cx="3268722" cy="1518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H="1" flipV="1">
            <a:off x="8480447" y="3186641"/>
            <a:ext cx="440312" cy="59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8" descr="텍스트, 스크린샷, 벼슬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045" y="1076480"/>
            <a:ext cx="3492003" cy="1590519"/>
          </a:xfrm>
          <a:prstGeom prst="rect">
            <a:avLst/>
          </a:prstGeom>
        </p:spPr>
      </p:pic>
      <p:sp>
        <p:nvSpPr>
          <p:cNvPr id="39" name="화살표: 오른쪽 38"/>
          <p:cNvSpPr/>
          <p:nvPr/>
        </p:nvSpPr>
        <p:spPr>
          <a:xfrm rot="7473920">
            <a:off x="926900" y="3165475"/>
            <a:ext cx="922734" cy="5754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화살표: 오른쪽 39"/>
          <p:cNvSpPr/>
          <p:nvPr/>
        </p:nvSpPr>
        <p:spPr>
          <a:xfrm rot="3036604">
            <a:off x="2651719" y="3157934"/>
            <a:ext cx="922734" cy="5754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53057" y="4069159"/>
            <a:ext cx="1527969" cy="146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백엔드 </a:t>
            </a:r>
            <a:r>
              <a:rPr lang="en-US" altLang="ko-KR"/>
              <a:t>: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바코드 </a:t>
            </a:r>
          </a:p>
          <a:p>
            <a:pPr>
              <a:defRPr/>
            </a:pPr>
            <a:r>
              <a:rPr lang="ko-KR" altLang="en-US"/>
              <a:t>문자열만 </a:t>
            </a:r>
          </a:p>
          <a:p>
            <a:pPr>
              <a:defRPr/>
            </a:pPr>
            <a:r>
              <a:rPr lang="ko-KR" altLang="en-US"/>
              <a:t>저장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16014" y="4138612"/>
            <a:ext cx="1240234" cy="1177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프론트 </a:t>
            </a:r>
            <a:r>
              <a:rPr lang="en-US" altLang="ko-KR"/>
              <a:t>: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바코드</a:t>
            </a:r>
          </a:p>
          <a:p>
            <a:pPr>
              <a:defRPr/>
            </a:pPr>
            <a:r>
              <a:rPr lang="ko-KR" altLang="en-US"/>
              <a:t>생성</a:t>
            </a:r>
            <a:r>
              <a:rPr lang="en-US" altLang="ko-KR"/>
              <a:t>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4398" y="5601890"/>
            <a:ext cx="3948906" cy="35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4" name="육각형 43"/>
          <p:cNvSpPr/>
          <p:nvPr/>
        </p:nvSpPr>
        <p:spPr>
          <a:xfrm>
            <a:off x="118070" y="5582047"/>
            <a:ext cx="4256484" cy="49609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E745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서버 부담</a:t>
            </a:r>
            <a:r>
              <a:rPr lang="en-US" altLang="ko-KR"/>
              <a:t>↓</a:t>
            </a:r>
            <a:r>
              <a:rPr lang="ko-KR" altLang="en-US"/>
              <a:t> 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83742" y="2565796"/>
            <a:ext cx="1160859" cy="36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책임 분기</a:t>
            </a:r>
          </a:p>
        </p:txBody>
      </p:sp>
      <p:sp>
        <p:nvSpPr>
          <p:cNvPr id="51" name="직사각형 28"/>
          <p:cNvSpPr/>
          <p:nvPr/>
        </p:nvSpPr>
        <p:spPr>
          <a:xfrm>
            <a:off x="462175" y="1120799"/>
            <a:ext cx="3533649" cy="1439542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10689828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4)일반 고객 서비스이용   -- 주요 코드 </a:t>
            </a:r>
          </a:p>
        </p:txBody>
      </p:sp>
      <p:pic>
        <p:nvPicPr>
          <p:cNvPr id="5" name="그림 4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757" y="739441"/>
            <a:ext cx="6562725" cy="2952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58788" y="1263315"/>
            <a:ext cx="4854670" cy="447835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1.바코드 문자열만 따로 </a:t>
            </a:r>
            <a:r>
              <a:rPr lang="en-US" altLang="ko-KR"/>
              <a:t>DB</a:t>
            </a:r>
            <a:r>
              <a:rPr lang="ko-KR" altLang="en-US"/>
              <a:t>에 저장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문자열을 실제 바코드화 시키는 곳으로</a:t>
            </a:r>
          </a:p>
          <a:p>
            <a:pPr lvl="0">
              <a:defRPr/>
            </a:pPr>
            <a:r>
              <a:rPr lang="ko-KR" altLang="en-US"/>
              <a:t>보낸다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ㄴ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실제 이미지로 만들어 돌려보낸다</a:t>
            </a:r>
          </a:p>
        </p:txBody>
      </p:sp>
      <p:pic>
        <p:nvPicPr>
          <p:cNvPr id="14" name="그림 13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7173" y="4543711"/>
            <a:ext cx="7276297" cy="231503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33740" y="4870732"/>
            <a:ext cx="5210423" cy="1683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af-ZA" altLang="ko-KR"/>
          </a:p>
        </p:txBody>
      </p:sp>
      <p:sp>
        <p:nvSpPr>
          <p:cNvPr id="20" name="직사각형 15"/>
          <p:cNvSpPr/>
          <p:nvPr/>
        </p:nvSpPr>
        <p:spPr>
          <a:xfrm>
            <a:off x="503614" y="1918379"/>
            <a:ext cx="2680344" cy="32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af-ZA" altLang="ko-KR"/>
          </a:p>
        </p:txBody>
      </p:sp>
      <p:sp>
        <p:nvSpPr>
          <p:cNvPr id="22" name="직사각형 15"/>
          <p:cNvSpPr/>
          <p:nvPr/>
        </p:nvSpPr>
        <p:spPr>
          <a:xfrm>
            <a:off x="656014" y="2289854"/>
            <a:ext cx="5934720" cy="32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af-ZA" altLang="ko-KR"/>
          </a:p>
        </p:txBody>
      </p:sp>
      <p:cxnSp>
        <p:nvCxnSpPr>
          <p:cNvPr id="23" name="직선 화살표 연결선 41"/>
          <p:cNvCxnSpPr/>
          <p:nvPr/>
        </p:nvCxnSpPr>
        <p:spPr>
          <a:xfrm flipV="1">
            <a:off x="3192842" y="1494234"/>
            <a:ext cx="4009447" cy="5754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41"/>
          <p:cNvCxnSpPr/>
          <p:nvPr/>
        </p:nvCxnSpPr>
        <p:spPr>
          <a:xfrm>
            <a:off x="6585722" y="2436812"/>
            <a:ext cx="616567" cy="99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41"/>
          <p:cNvCxnSpPr/>
          <p:nvPr/>
        </p:nvCxnSpPr>
        <p:spPr>
          <a:xfrm>
            <a:off x="5455028" y="5582047"/>
            <a:ext cx="1667886" cy="9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5)셀러 고객 서비스이용</a:t>
            </a:r>
          </a:p>
        </p:txBody>
      </p:sp>
      <p:pic>
        <p:nvPicPr>
          <p:cNvPr id="7" name="그림 6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5549" y="804058"/>
            <a:ext cx="5159796" cy="2952636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66" y="833438"/>
            <a:ext cx="4457700" cy="519112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1540424" y="2902437"/>
            <a:ext cx="4663807" cy="11791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6030" y="3980202"/>
            <a:ext cx="1427966" cy="29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af-ZA"/>
              <a:t>dto</a:t>
            </a:r>
            <a:endParaRPr lang="af-ZA" altLang="ko-KR"/>
          </a:p>
        </p:txBody>
      </p:sp>
      <p:pic>
        <p:nvPicPr>
          <p:cNvPr id="14" name="그림 13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58733" y="4553122"/>
            <a:ext cx="4476750" cy="155257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8875821" y="3778589"/>
            <a:ext cx="0" cy="6937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6085" y="3911231"/>
            <a:ext cx="2595002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1.주문자 리스트가 있는</a:t>
            </a:r>
          </a:p>
          <a:p>
            <a:pPr lvl="0">
              <a:defRPr/>
            </a:pPr>
            <a:r>
              <a:rPr lang="ko-KR" altLang="en-US"/>
              <a:t>엑셀 파일 업로드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79347" y="3839233"/>
            <a:ext cx="2503207" cy="7378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2"/>
          <p:cNvSpPr/>
          <p:nvPr/>
        </p:nvSpPr>
        <p:spPr>
          <a:xfrm>
            <a:off x="6229350" y="759958"/>
            <a:ext cx="5366950" cy="3005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af-ZA"/>
              <a:t>dto</a:t>
            </a:r>
            <a:endParaRPr lang="af-ZA" altLang="ko-KR"/>
          </a:p>
        </p:txBody>
      </p:sp>
      <p:sp>
        <p:nvSpPr>
          <p:cNvPr id="20" name="직사각형 12"/>
          <p:cNvSpPr/>
          <p:nvPr/>
        </p:nvSpPr>
        <p:spPr>
          <a:xfrm>
            <a:off x="6755597" y="4712436"/>
            <a:ext cx="4454138" cy="1368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af-ZA"/>
              <a:t>dto</a:t>
            </a:r>
            <a:endParaRPr lang="af-ZA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5)셀러 고객 서비스이용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12217" y="793047"/>
            <a:ext cx="2735370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2.DB에 각 수취인에게</a:t>
            </a:r>
          </a:p>
          <a:p>
            <a:pPr lvl="0">
              <a:defRPr/>
            </a:pPr>
            <a:r>
              <a:rPr lang="ko-KR" altLang="en-US"/>
              <a:t>바코드까지 할당되어 저장</a:t>
            </a:r>
          </a:p>
        </p:txBody>
      </p:sp>
      <p:pic>
        <p:nvPicPr>
          <p:cNvPr id="3" name="그림 2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003" y="1055771"/>
            <a:ext cx="6819900" cy="1638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3002" y="2879557"/>
            <a:ext cx="3439023" cy="2957363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 프린트 기능을 통해</a:t>
            </a:r>
          </a:p>
          <a:p>
            <a:pPr lvl="0">
              <a:defRPr/>
            </a:pPr>
            <a:r>
              <a:rPr lang="ko-KR" altLang="en-US"/>
              <a:t>배송 보낼 주문자의</a:t>
            </a:r>
          </a:p>
          <a:p>
            <a:pPr lvl="0">
              <a:defRPr/>
            </a:pPr>
            <a:r>
              <a:rPr lang="ko-KR" altLang="en-US"/>
              <a:t>바코드를 선택해서</a:t>
            </a:r>
          </a:p>
          <a:p>
            <a:pPr lvl="0">
              <a:defRPr/>
            </a:pPr>
            <a:r>
              <a:rPr lang="ko-KR" altLang="en-US"/>
              <a:t>뽑을 수 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 sz="1600" i="1"/>
          </a:p>
          <a:p>
            <a:pPr lvl="0">
              <a:defRPr/>
            </a:pPr>
            <a:r>
              <a:rPr lang="ko-KR" altLang="en-US" sz="1600" i="1"/>
              <a:t>＊PDF다운을 하는 이유는</a:t>
            </a:r>
          </a:p>
          <a:p>
            <a:pPr lvl="0">
              <a:defRPr/>
            </a:pPr>
            <a:r>
              <a:rPr lang="ko-KR" altLang="en-US" sz="1600" i="1"/>
              <a:t>셀러들이 감열라벨지로 바코드를 </a:t>
            </a:r>
          </a:p>
          <a:p>
            <a:pPr lvl="0">
              <a:defRPr/>
            </a:pPr>
            <a:r>
              <a:rPr lang="ko-KR" altLang="en-US" sz="1600" i="1"/>
              <a:t>프린트 하는 경우</a:t>
            </a:r>
          </a:p>
          <a:p>
            <a:pPr lvl="0">
              <a:defRPr/>
            </a:pPr>
            <a:r>
              <a:rPr lang="ko-KR" altLang="en-US" sz="1600" i="1"/>
              <a:t>원하는 양식으로 설정할 수 있다.</a:t>
            </a:r>
          </a:p>
        </p:txBody>
      </p:sp>
      <p:pic>
        <p:nvPicPr>
          <p:cNvPr id="8" name="그림 7" descr="텍스트, 스크린샷, 소프트웨어, 디스플레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20926" y="1423736"/>
            <a:ext cx="3373306" cy="2546684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21404" y="4149640"/>
            <a:ext cx="3171825" cy="904875"/>
          </a:xfrm>
          <a:prstGeom prst="rect">
            <a:avLst/>
          </a:prstGeom>
        </p:spPr>
      </p:pic>
      <p:pic>
        <p:nvPicPr>
          <p:cNvPr id="12" name="그림 11" descr="텍스트, 스크린샷, 디스플레이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51871" y="5214185"/>
            <a:ext cx="4319337" cy="1643314"/>
          </a:xfrm>
          <a:prstGeom prst="rect">
            <a:avLst/>
          </a:prstGeom>
        </p:spPr>
      </p:pic>
      <p:pic>
        <p:nvPicPr>
          <p:cNvPr id="20" name="그림 19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4" y="2853990"/>
            <a:ext cx="4429125" cy="40576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58" y="2842279"/>
            <a:ext cx="4431630" cy="4044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823515" y="1428568"/>
            <a:ext cx="3368841" cy="2540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823514" y="4095568"/>
            <a:ext cx="3258551" cy="966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951224" y="5218514"/>
            <a:ext cx="4321341" cy="1638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56" y="977383"/>
            <a:ext cx="6817894" cy="1718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6894958" y="1763903"/>
            <a:ext cx="658598" cy="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539788" y="1433763"/>
            <a:ext cx="0" cy="320842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4468589" y="4380771"/>
            <a:ext cx="658598" cy="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122944" y="4050631"/>
            <a:ext cx="0" cy="320842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7312924" y="2767503"/>
            <a:ext cx="1487032" cy="590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7322951" y="3358087"/>
            <a:ext cx="1537164" cy="11439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7332977" y="3348061"/>
            <a:ext cx="1216323" cy="1835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10699749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5)셀러 고객 서비스이용   -- 주요 코드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1793" y="3736082"/>
            <a:ext cx="2747733" cy="145988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원래 이 한글 부분이 깨짐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바코드 생성에 필요한</a:t>
            </a:r>
          </a:p>
          <a:p>
            <a:pPr lvl="0">
              <a:defRPr/>
            </a:pPr>
            <a:r>
              <a:rPr lang="en-US" altLang="ko-KR"/>
              <a:t>jsPDF</a:t>
            </a:r>
            <a:r>
              <a:rPr lang="ko-KR" altLang="en-US"/>
              <a:t> 라이브러리가</a:t>
            </a:r>
          </a:p>
          <a:p>
            <a:pPr lvl="0">
              <a:defRPr/>
            </a:pPr>
            <a:r>
              <a:rPr lang="ko-KR" altLang="en-US"/>
              <a:t>한글지원</a:t>
            </a:r>
            <a:r>
              <a:rPr lang="en-US" altLang="ko-KR"/>
              <a:t> x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075" y="1266428"/>
            <a:ext cx="2324100" cy="1685925"/>
          </a:xfrm>
          <a:prstGeom prst="rect">
            <a:avLst/>
          </a:prstGeom>
        </p:spPr>
      </p:pic>
      <p:cxnSp>
        <p:nvCxnSpPr>
          <p:cNvPr id="72" name="직선 화살표 연결선 33"/>
          <p:cNvCxnSpPr/>
          <p:nvPr/>
        </p:nvCxnSpPr>
        <p:spPr>
          <a:xfrm rot="16200000" flipH="1">
            <a:off x="733243" y="3300429"/>
            <a:ext cx="725759" cy="84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61"/>
          <p:cNvSpPr/>
          <p:nvPr/>
        </p:nvSpPr>
        <p:spPr>
          <a:xfrm>
            <a:off x="741950" y="2686098"/>
            <a:ext cx="770144" cy="245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2735" y="1091403"/>
            <a:ext cx="2850683" cy="1361281"/>
          </a:xfrm>
          <a:prstGeom prst="rect">
            <a:avLst/>
          </a:prstGeom>
        </p:spPr>
      </p:pic>
      <p:sp>
        <p:nvSpPr>
          <p:cNvPr id="75" name="직사각형 61"/>
          <p:cNvSpPr/>
          <p:nvPr/>
        </p:nvSpPr>
        <p:spPr>
          <a:xfrm>
            <a:off x="4331288" y="1855040"/>
            <a:ext cx="2546159" cy="424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87814" y="2633662"/>
            <a:ext cx="3306139" cy="1879601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00625" y="4883547"/>
            <a:ext cx="1362075" cy="1714500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958158" y="6657975"/>
            <a:ext cx="1466850" cy="180975"/>
          </a:xfrm>
          <a:prstGeom prst="rect">
            <a:avLst/>
          </a:prstGeom>
        </p:spPr>
      </p:pic>
      <p:sp>
        <p:nvSpPr>
          <p:cNvPr id="79" name="화살표: 오른쪽 78"/>
          <p:cNvSpPr/>
          <p:nvPr/>
        </p:nvSpPr>
        <p:spPr>
          <a:xfrm rot="5400000">
            <a:off x="5540863" y="2301780"/>
            <a:ext cx="173633" cy="4032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0" name="화살표: 오른쪽 79"/>
          <p:cNvSpPr/>
          <p:nvPr/>
        </p:nvSpPr>
        <p:spPr>
          <a:xfrm rot="5400000">
            <a:off x="5544832" y="4468320"/>
            <a:ext cx="173633" cy="4032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082829" y="1226740"/>
            <a:ext cx="1865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구글 폰트 다운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443588" y="3128486"/>
            <a:ext cx="1865312" cy="641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폰트 </a:t>
            </a:r>
            <a:r>
              <a:rPr lang="en-US" altLang="ko-KR"/>
              <a:t>ttf</a:t>
            </a:r>
            <a:r>
              <a:rPr lang="ko-KR" altLang="en-US"/>
              <a:t>파일 </a:t>
            </a:r>
          </a:p>
          <a:p>
            <a:pPr>
              <a:defRPr/>
            </a:pPr>
            <a:r>
              <a:rPr lang="en-US" altLang="ko-KR"/>
              <a:t>base64</a:t>
            </a:r>
            <a:r>
              <a:rPr lang="ko-KR" altLang="en-US"/>
              <a:t>로 변환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583956" y="5156120"/>
            <a:ext cx="2272110" cy="642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3.800</a:t>
            </a:r>
            <a:r>
              <a:rPr lang="ko-KR" altLang="en-US"/>
              <a:t>만 줄 넘는</a:t>
            </a:r>
          </a:p>
          <a:p>
            <a:pPr>
              <a:defRPr/>
            </a:pPr>
            <a:r>
              <a:rPr lang="ko-KR" altLang="en-US"/>
              <a:t>인코딩된 파일 저장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277225" y="1832768"/>
            <a:ext cx="3914775" cy="771525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9795864" y="2658506"/>
            <a:ext cx="2073672" cy="1178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4.800</a:t>
            </a:r>
            <a:r>
              <a:rPr lang="ko-KR" altLang="en-US"/>
              <a:t>만줄이 넘는 데이터를</a:t>
            </a:r>
          </a:p>
          <a:p>
            <a:pPr>
              <a:defRPr/>
            </a:pPr>
            <a:r>
              <a:rPr lang="ko-KR" altLang="en-US"/>
              <a:t>변수화 </a:t>
            </a:r>
            <a:r>
              <a:rPr lang="en-US" altLang="ko-KR"/>
              <a:t>/</a:t>
            </a:r>
          </a:p>
          <a:p>
            <a:pPr>
              <a:defRPr/>
            </a:pPr>
            <a:r>
              <a:rPr lang="ko-KR" altLang="en-US"/>
              <a:t>폰트 함수로 정의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54407" y="4358878"/>
            <a:ext cx="1571625" cy="219075"/>
          </a:xfrm>
          <a:prstGeom prst="rect">
            <a:avLst/>
          </a:prstGeom>
        </p:spPr>
      </p:pic>
      <p:sp>
        <p:nvSpPr>
          <p:cNvPr id="87" name="화살표: 오른쪽 86"/>
          <p:cNvSpPr/>
          <p:nvPr/>
        </p:nvSpPr>
        <p:spPr>
          <a:xfrm rot="5400000">
            <a:off x="10489498" y="3841256"/>
            <a:ext cx="173633" cy="4032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9812136" y="4766309"/>
            <a:ext cx="2073672" cy="36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5.PDF</a:t>
            </a:r>
            <a:r>
              <a:rPr lang="ko-KR" altLang="en-US"/>
              <a:t> 만들 때</a:t>
            </a:r>
          </a:p>
        </p:txBody>
      </p:sp>
      <p:sp>
        <p:nvSpPr>
          <p:cNvPr id="89" name="직사각형 61"/>
          <p:cNvSpPr/>
          <p:nvPr/>
        </p:nvSpPr>
        <p:spPr>
          <a:xfrm flipH="1">
            <a:off x="0" y="1052560"/>
            <a:ext cx="3860990" cy="5805439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직사각형 61"/>
          <p:cNvSpPr/>
          <p:nvPr/>
        </p:nvSpPr>
        <p:spPr>
          <a:xfrm>
            <a:off x="3872499" y="1032717"/>
            <a:ext cx="8319500" cy="5825283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6)고객의 소리</a:t>
            </a:r>
          </a:p>
        </p:txBody>
      </p:sp>
      <p:pic>
        <p:nvPicPr>
          <p:cNvPr id="8" name="그림 7" descr="텍스트, 스크린샷, 소프트웨어, 디스플레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6232" y="784550"/>
            <a:ext cx="3899513" cy="4490177"/>
          </a:xfrm>
          <a:prstGeom prst="rect">
            <a:avLst/>
          </a:prstGeom>
        </p:spPr>
      </p:pic>
      <p:pic>
        <p:nvPicPr>
          <p:cNvPr id="10" name="그림 9" descr="텍스트, 스크린샷, 소프트웨어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70" y="887145"/>
            <a:ext cx="6540118" cy="38548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814232" y="2109504"/>
            <a:ext cx="3653338" cy="509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794674" y="4346586"/>
            <a:ext cx="1017612" cy="342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2892925"/>
            <a:ext cx="6544405" cy="654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rot="16200000" flipH="1">
            <a:off x="940447" y="4350596"/>
            <a:ext cx="1620763" cy="87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3439" y="5272254"/>
            <a:ext cx="5684921" cy="36464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1.비밀글은 작성자와 관리자만 볼 수 있다</a:t>
            </a:r>
          </a:p>
        </p:txBody>
      </p:sp>
      <p:sp>
        <p:nvSpPr>
          <p:cNvPr id="24" name="TextBox 21"/>
          <p:cNvSpPr txBox="1"/>
          <p:nvPr/>
        </p:nvSpPr>
        <p:spPr>
          <a:xfrm>
            <a:off x="8362471" y="3429000"/>
            <a:ext cx="3700544" cy="63627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글 뿐만 아니라 이미지 업로드 </a:t>
            </a:r>
            <a:r>
              <a:rPr lang="en-US" altLang="ko-KR"/>
              <a:t>/</a:t>
            </a:r>
            <a:r>
              <a:rPr lang="ko-KR" altLang="en-US"/>
              <a:t> 평점도 가능</a:t>
            </a:r>
          </a:p>
        </p:txBody>
      </p:sp>
      <p:cxnSp>
        <p:nvCxnSpPr>
          <p:cNvPr id="25" name="직선 화살표 연결선 20"/>
          <p:cNvCxnSpPr/>
          <p:nvPr/>
        </p:nvCxnSpPr>
        <p:spPr>
          <a:xfrm rot="5400000">
            <a:off x="8874722" y="4098133"/>
            <a:ext cx="445293" cy="337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0"/>
          <p:cNvCxnSpPr/>
          <p:nvPr/>
        </p:nvCxnSpPr>
        <p:spPr>
          <a:xfrm rot="5400000" flipH="1" flipV="1">
            <a:off x="10213577" y="3047010"/>
            <a:ext cx="754062" cy="99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6)고객의 소리</a:t>
            </a:r>
          </a:p>
        </p:txBody>
      </p:sp>
      <p:pic>
        <p:nvPicPr>
          <p:cNvPr id="4" name="그림 3" descr="텍스트, 스크린샷, 사람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620" y="982578"/>
            <a:ext cx="2879209" cy="5634790"/>
          </a:xfrm>
          <a:prstGeom prst="rect">
            <a:avLst/>
          </a:prstGeom>
        </p:spPr>
      </p:pic>
      <p:pic>
        <p:nvPicPr>
          <p:cNvPr id="6" name="그림 5" descr="텍스트, 스크린샷, 상자, 사람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46913" y="641685"/>
            <a:ext cx="2817762" cy="6286500"/>
          </a:xfrm>
          <a:prstGeom prst="rect">
            <a:avLst/>
          </a:prstGeom>
        </p:spPr>
      </p:pic>
      <p:pic>
        <p:nvPicPr>
          <p:cNvPr id="7" name="그림 6" descr="텍스트, 스크린샷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81233" y="741948"/>
            <a:ext cx="4820408" cy="50933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2025" y="4882816"/>
            <a:ext cx="2376236" cy="1477328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1.게시물 클릭 시</a:t>
            </a:r>
          </a:p>
          <a:p>
            <a:pPr lvl="0">
              <a:defRPr/>
            </a:pPr>
            <a:r>
              <a:rPr lang="ko-KR" altLang="en-US"/>
              <a:t>해당 게시물 내용 이동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24724" y="5717610"/>
            <a:ext cx="2376236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2.수정버튼으로 제목 / 사진/ 내용 수정 가능</a:t>
            </a:r>
            <a:endParaRPr lang="ko-KR"/>
          </a:p>
        </p:txBody>
      </p:sp>
      <p:sp>
        <p:nvSpPr>
          <p:cNvPr id="20" name="직사각형 19"/>
          <p:cNvSpPr/>
          <p:nvPr/>
        </p:nvSpPr>
        <p:spPr>
          <a:xfrm>
            <a:off x="7825720" y="4883660"/>
            <a:ext cx="4030579" cy="902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47278" y="742792"/>
            <a:ext cx="2827421" cy="6186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30552" y="5995736"/>
            <a:ext cx="2275973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3.댓글 작성 가능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280288" y="742791"/>
            <a:ext cx="4822657" cy="5855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5430" y="1043579"/>
            <a:ext cx="2947736" cy="5815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화살표: 오른쪽 30"/>
          <p:cNvSpPr/>
          <p:nvPr/>
        </p:nvSpPr>
        <p:spPr>
          <a:xfrm>
            <a:off x="3278120" y="3429000"/>
            <a:ext cx="445786" cy="426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화살표: 오른쪽 31"/>
          <p:cNvSpPr/>
          <p:nvPr/>
        </p:nvSpPr>
        <p:spPr>
          <a:xfrm>
            <a:off x="6764668" y="3429000"/>
            <a:ext cx="445786" cy="426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6)고객의 소리  -- 주요 코드</a:t>
            </a:r>
          </a:p>
        </p:txBody>
      </p:sp>
      <p:pic>
        <p:nvPicPr>
          <p:cNvPr id="5" name="그림 4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19718"/>
            <a:ext cx="6562725" cy="885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27920" y="435142"/>
            <a:ext cx="5093368" cy="3106253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  pointerEvents 속성으로 id가 세션과 일치하거나</a:t>
            </a:r>
          </a:p>
          <a:p>
            <a:pPr lvl="0">
              <a:defRPr/>
            </a:pPr>
            <a:r>
              <a:rPr lang="ko-KR" altLang="en-US"/>
              <a:t>   admin일 경우 클릭 가능하고</a:t>
            </a:r>
          </a:p>
          <a:p>
            <a:pPr lvl="0">
              <a:defRPr/>
            </a:pPr>
            <a:r>
              <a:rPr lang="ko-KR" altLang="en-US"/>
              <a:t>   아닐 경우 회색으로 칠해지며 클릭 불가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1999246"/>
            <a:ext cx="6557210" cy="882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6597314" y="2310062"/>
            <a:ext cx="40105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13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3994" y="4344235"/>
            <a:ext cx="4248150" cy="1647825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5465700" y="4275805"/>
            <a:ext cx="6426868" cy="36096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5" name="직사각형 37"/>
          <p:cNvSpPr/>
          <p:nvPr/>
        </p:nvSpPr>
        <p:spPr>
          <a:xfrm>
            <a:off x="181831" y="4285831"/>
            <a:ext cx="4461710" cy="1754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207992" y="4202906"/>
            <a:ext cx="6984008" cy="2015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게시판 댓글은 게시판을 참조 하기 때문에 </a:t>
            </a:r>
            <a:r>
              <a:rPr lang="en-US" altLang="ko-KR"/>
              <a:t>Foreign-key</a:t>
            </a:r>
            <a:r>
              <a:rPr lang="ko-KR" altLang="en-US"/>
              <a:t> 설정 되어 있음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그래서 댓글이 있는 경우 게시판 삭제 </a:t>
            </a:r>
            <a:r>
              <a:rPr lang="en-US" altLang="ko-KR"/>
              <a:t>x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그러므로 게시판 삭제시 댓글도 같이 삭제 되도록 </a:t>
            </a:r>
            <a:r>
              <a:rPr lang="en-US" altLang="ko-KR"/>
              <a:t>CASCADE</a:t>
            </a:r>
            <a:r>
              <a:rPr lang="ko-KR" altLang="en-US"/>
              <a:t>를</a:t>
            </a:r>
          </a:p>
          <a:p>
            <a:pPr>
              <a:defRPr/>
            </a:pPr>
            <a:r>
              <a:rPr lang="en-US" altLang="ko-KR"/>
              <a:t>DB</a:t>
            </a:r>
            <a:r>
              <a:rPr lang="ko-KR" altLang="en-US"/>
              <a:t>에서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7)마이페이지(정보변경)</a:t>
            </a:r>
          </a:p>
        </p:txBody>
      </p:sp>
      <p:pic>
        <p:nvPicPr>
          <p:cNvPr id="3" name="그림 2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812" y="1221840"/>
            <a:ext cx="2200965" cy="2557980"/>
          </a:xfrm>
          <a:prstGeom prst="rect">
            <a:avLst/>
          </a:prstGeom>
        </p:spPr>
      </p:pic>
      <p:pic>
        <p:nvPicPr>
          <p:cNvPr id="11" name="그림 10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35922" y="2016662"/>
            <a:ext cx="3186285" cy="1078506"/>
          </a:xfrm>
          <a:prstGeom prst="rect">
            <a:avLst/>
          </a:prstGeom>
        </p:spPr>
      </p:pic>
      <p:sp>
        <p:nvSpPr>
          <p:cNvPr id="15" name="화살표: 오른쪽 14"/>
          <p:cNvSpPr/>
          <p:nvPr/>
        </p:nvSpPr>
        <p:spPr>
          <a:xfrm>
            <a:off x="3048501" y="2424363"/>
            <a:ext cx="451184" cy="3108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화살표: 오른쪽 16"/>
          <p:cNvSpPr/>
          <p:nvPr/>
        </p:nvSpPr>
        <p:spPr>
          <a:xfrm>
            <a:off x="7161464" y="2350917"/>
            <a:ext cx="451184" cy="3108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60597" y="969884"/>
            <a:ext cx="2456648" cy="285073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541127" y="1780919"/>
            <a:ext cx="1905484" cy="205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531602" y="2094096"/>
            <a:ext cx="1905483" cy="325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531601" y="2736746"/>
            <a:ext cx="1905483" cy="279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09631" y="3187184"/>
            <a:ext cx="2058422" cy="241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49476" y="2020649"/>
            <a:ext cx="3181602" cy="1068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" name="그림 29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5" y="4661971"/>
            <a:ext cx="2917519" cy="1371600"/>
          </a:xfrm>
          <a:prstGeom prst="rect">
            <a:avLst/>
          </a:prstGeom>
        </p:spPr>
      </p:pic>
      <p:pic>
        <p:nvPicPr>
          <p:cNvPr id="31" name="그림 30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60380" y="4702767"/>
            <a:ext cx="2809532" cy="106966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841283" y="4674795"/>
            <a:ext cx="2814374" cy="1068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84880" y="5955764"/>
            <a:ext cx="2815614" cy="90476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841281" y="5767301"/>
            <a:ext cx="2814374" cy="1068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746458" y="941911"/>
            <a:ext cx="4089771" cy="90403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1.이메일, 주소, 전화번호 변경 가능</a:t>
            </a:r>
          </a:p>
          <a:p>
            <a:pPr lvl="0">
              <a:defRPr/>
            </a:pPr>
            <a:r>
              <a:rPr lang="en-US" altLang="ko-KR"/>
              <a:t>&lt;AddressSearch/&gt;</a:t>
            </a:r>
            <a:r>
              <a:rPr lang="ko-KR" altLang="en-US"/>
              <a:t> 재사용</a:t>
            </a:r>
          </a:p>
          <a:p>
            <a:pPr lvl="0">
              <a:defRPr/>
            </a:pPr>
            <a:r>
              <a:rPr lang="en-US" altLang="ko-KR"/>
              <a:t>&lt;UseCheckSession/&gt;</a:t>
            </a:r>
            <a:r>
              <a:rPr lang="ko-KR" altLang="en-US"/>
              <a:t>재사용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91449" y="4108131"/>
            <a:ext cx="4271210" cy="313932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아이디 혹은 비밀번호 불일치 시</a:t>
            </a:r>
          </a:p>
          <a:p>
            <a:pPr lvl="0">
              <a:defRPr/>
            </a:pPr>
            <a:r>
              <a:rPr lang="ko-KR" altLang="en-US"/>
              <a:t>"ID 혹은 비밀번호가 일치하지 않습니다"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바꿀 비밀번호와 비밀번호 확인이 일치하지 않을 경우</a:t>
            </a:r>
          </a:p>
          <a:p>
            <a:pPr lvl="0">
              <a:defRPr/>
            </a:pPr>
            <a:r>
              <a:rPr lang="ko-KR" altLang="en-US"/>
              <a:t>"새로운 비밀번호를 확인해주세요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정확할 경우</a:t>
            </a:r>
          </a:p>
          <a:p>
            <a:pPr lvl="0">
              <a:defRPr/>
            </a:pPr>
            <a:r>
              <a:rPr lang="ko-KR" altLang="en-US"/>
              <a:t>"비밀번호 변경에 성공 했습니다"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44" name="그림 43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65576" y="3698684"/>
            <a:ext cx="3171596" cy="975452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749474" y="3710820"/>
            <a:ext cx="3089796" cy="967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화살표: 오른쪽 45"/>
          <p:cNvSpPr/>
          <p:nvPr/>
        </p:nvSpPr>
        <p:spPr>
          <a:xfrm>
            <a:off x="3048844" y="5032606"/>
            <a:ext cx="451184" cy="3108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화살표: 오른쪽 46"/>
          <p:cNvSpPr/>
          <p:nvPr/>
        </p:nvSpPr>
        <p:spPr>
          <a:xfrm>
            <a:off x="6932289" y="5032605"/>
            <a:ext cx="451184" cy="3108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8" name="직선 화살표 연결선 33"/>
          <p:cNvCxnSpPr/>
          <p:nvPr/>
        </p:nvCxnSpPr>
        <p:spPr>
          <a:xfrm>
            <a:off x="6507758" y="1424781"/>
            <a:ext cx="2014141" cy="1141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33"/>
          <p:cNvCxnSpPr/>
          <p:nvPr/>
        </p:nvCxnSpPr>
        <p:spPr>
          <a:xfrm rot="10800000" flipV="1">
            <a:off x="1904008" y="1694803"/>
            <a:ext cx="1900144" cy="444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7)마이페이지(물건 위치)</a:t>
            </a:r>
          </a:p>
        </p:txBody>
      </p:sp>
      <p:pic>
        <p:nvPicPr>
          <p:cNvPr id="5" name="그림 4" descr="텍스트, 스크린샷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22622"/>
            <a:ext cx="12192000" cy="2082129"/>
          </a:xfrm>
          <a:prstGeom prst="rect">
            <a:avLst/>
          </a:prstGeom>
        </p:spPr>
      </p:pic>
      <p:pic>
        <p:nvPicPr>
          <p:cNvPr id="6" name="그림 5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641" y="4495673"/>
            <a:ext cx="3495073" cy="11405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79597" y="3017659"/>
            <a:ext cx="5771170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화물대기  -&gt;  화물 회수  -&gt;  센터 도착 -&gt; 배송중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각 단계마다 화물 위치 추적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657" y="2536657"/>
            <a:ext cx="712389" cy="260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6" y="4379658"/>
            <a:ext cx="3486350" cy="1239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58331" y="819862"/>
            <a:ext cx="1606626" cy="1389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21" y="3316438"/>
            <a:ext cx="6612677" cy="418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55" y="3320668"/>
            <a:ext cx="6610350" cy="409575"/>
          </a:xfrm>
          <a:prstGeom prst="rect">
            <a:avLst/>
          </a:prstGeom>
        </p:spPr>
      </p:pic>
      <p:pic>
        <p:nvPicPr>
          <p:cNvPr id="4" name="그림 3" descr="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20200" y="4347457"/>
            <a:ext cx="8267700" cy="248602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1055056" y="2800604"/>
            <a:ext cx="10873" cy="4337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1055056" y="3773156"/>
            <a:ext cx="10873" cy="4337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502323" y="4715629"/>
            <a:ext cx="2475653" cy="32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35045"/>
            <a:ext cx="6645965" cy="693905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기획</a:t>
            </a:r>
            <a:r>
              <a:rPr lang="en-US"/>
              <a:t> </a:t>
            </a:r>
            <a:r>
              <a:rPr lang="ko-KR" altLang="en-US"/>
              <a:t>의도</a:t>
            </a:r>
          </a:p>
        </p:txBody>
      </p:sp>
      <p:pic>
        <p:nvPicPr>
          <p:cNvPr id="20" name="Picture Placeholder 19" descr="City lights at night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50" b="50"/>
          <a:stretch>
            <a:fillRect/>
          </a:stretch>
        </p:blipFill>
        <p:spPr/>
      </p:pic>
      <p:sp>
        <p:nvSpPr>
          <p:cNvPr id="23" name="TextBox 22"/>
          <p:cNvSpPr txBox="1"/>
          <p:nvPr/>
        </p:nvSpPr>
        <p:spPr>
          <a:xfrm>
            <a:off x="1938733" y="4823538"/>
            <a:ext cx="724297" cy="365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i="1"/>
              <a:t>국내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599" y="1361281"/>
            <a:ext cx="3333750" cy="34766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37384" y="1435894"/>
            <a:ext cx="3692978" cy="333057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8906" y="4805678"/>
            <a:ext cx="1101327" cy="364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i="1"/>
              <a:t>전세계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03001" y="5352652"/>
            <a:ext cx="5516564" cy="639049"/>
          </a:xfrm>
          <a:prstGeom prst="rect">
            <a:avLst/>
          </a:prstGeom>
          <a:solidFill>
            <a:srgbClr val="FF843A">
              <a:alpha val="0"/>
            </a:srgb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843A"/>
                </a:solidFill>
              </a:rPr>
              <a:t>사람들이 온라인 주문에 익숙해 지며</a:t>
            </a:r>
          </a:p>
          <a:p>
            <a:pPr>
              <a:defRPr/>
            </a:pPr>
            <a:r>
              <a:rPr lang="ko-KR" altLang="en-US" b="1">
                <a:solidFill>
                  <a:srgbClr val="FF843A"/>
                </a:solidFill>
              </a:rPr>
              <a:t>국내외를 가리지 않고 이커머스 시장은 증가한다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57807" y="1413668"/>
            <a:ext cx="3274218" cy="3303985"/>
          </a:xfrm>
          <a:prstGeom prst="rect">
            <a:avLst/>
          </a:prstGeom>
          <a:noFill/>
          <a:ln w="381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865761" y="1416843"/>
            <a:ext cx="3671092" cy="3313906"/>
          </a:xfrm>
          <a:prstGeom prst="rect">
            <a:avLst/>
          </a:prstGeom>
          <a:noFill/>
          <a:ln w="381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931393" y="1118393"/>
            <a:ext cx="2093515" cy="260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i="1"/>
              <a:t>출저</a:t>
            </a:r>
            <a:r>
              <a:rPr lang="en-US" altLang="ko-KR" sz="1100" i="1"/>
              <a:t>:</a:t>
            </a:r>
            <a:r>
              <a:rPr lang="ko-KR" altLang="en-US" sz="1100" i="1"/>
              <a:t> 삼정</a:t>
            </a:r>
            <a:r>
              <a:rPr lang="en-US" altLang="ko-KR" sz="1100" i="1"/>
              <a:t>KPMG </a:t>
            </a:r>
            <a:r>
              <a:rPr lang="ko-KR" altLang="en-US" sz="1100" i="1"/>
              <a:t>경제 연구원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46206" y="1121569"/>
            <a:ext cx="1795857" cy="257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i="1"/>
              <a:t>출저</a:t>
            </a:r>
            <a:r>
              <a:rPr lang="en-US" altLang="ko-KR" sz="1100" i="1"/>
              <a:t>:</a:t>
            </a:r>
            <a:r>
              <a:rPr lang="ko-KR" altLang="en-US" sz="1100" i="1"/>
              <a:t> </a:t>
            </a:r>
            <a:r>
              <a:rPr lang="en-US" altLang="ko-KR" sz="1100" i="1"/>
              <a:t>Smart Insights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10739437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7)마이페이지(물건 위치)  -- 주요 코드</a:t>
            </a:r>
          </a:p>
        </p:txBody>
      </p:sp>
      <p:pic>
        <p:nvPicPr>
          <p:cNvPr id="5" name="그림 4" descr="텍스트, 폰트, 스크린샷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213" y="2439380"/>
            <a:ext cx="8115300" cy="857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0659" y="3980627"/>
            <a:ext cx="5867400" cy="323850"/>
          </a:xfrm>
          <a:prstGeom prst="rect">
            <a:avLst/>
          </a:prstGeom>
        </p:spPr>
      </p:pic>
      <p:pic>
        <p:nvPicPr>
          <p:cNvPr id="7" name="그림 6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50" y="4945531"/>
            <a:ext cx="8677275" cy="1466850"/>
          </a:xfrm>
          <a:prstGeom prst="rect">
            <a:avLst/>
          </a:prstGeom>
        </p:spPr>
      </p:pic>
      <p:pic>
        <p:nvPicPr>
          <p:cNvPr id="8" name="그림 7" descr="텍스트, 스크린샷, 라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11915" y="1018192"/>
            <a:ext cx="4714875" cy="533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86879" y="1120607"/>
            <a:ext cx="6881709" cy="35862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>
                <a:ea typeface="+mn-lt"/>
                <a:cs typeface="+mn-lt"/>
              </a:rPr>
              <a:t>1.</a:t>
            </a:r>
            <a:r>
              <a:rPr lang="ko-KR">
                <a:ea typeface="+mn-lt"/>
                <a:cs typeface="+mn-lt"/>
              </a:rPr>
              <a:t>mypage_location</a:t>
            </a:r>
            <a:r>
              <a:rPr lang="ko-KR" altLang="en-US">
                <a:ea typeface="+mn-lt"/>
                <a:cs typeface="+mn-lt"/>
              </a:rPr>
              <a:t> 테이블에 화물 위치 기록</a:t>
            </a:r>
            <a:r>
              <a:rPr lang="en-US" altLang="ko-KR">
                <a:ea typeface="+mn-lt"/>
                <a:cs typeface="+mn-lt"/>
              </a:rPr>
              <a:t>.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(1</a:t>
            </a:r>
            <a:r>
              <a:rPr lang="ko-KR" altLang="en-US">
                <a:ea typeface="+mn-lt"/>
                <a:cs typeface="+mn-lt"/>
              </a:rPr>
              <a:t>이 </a:t>
            </a:r>
            <a:r>
              <a:rPr lang="en-US" altLang="ko-KR">
                <a:ea typeface="+mn-lt"/>
                <a:cs typeface="+mn-lt"/>
              </a:rPr>
              <a:t>True / 0</a:t>
            </a:r>
            <a:r>
              <a:rPr lang="ko-KR" altLang="en-US">
                <a:ea typeface="+mn-lt"/>
                <a:cs typeface="+mn-lt"/>
              </a:rPr>
              <a:t>이 </a:t>
            </a:r>
            <a:r>
              <a:rPr lang="en-US" altLang="ko-KR">
                <a:ea typeface="+mn-lt"/>
                <a:cs typeface="+mn-lt"/>
              </a:rPr>
              <a:t>false)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-10752" y="1014107"/>
            <a:ext cx="4785090" cy="741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sz="1800" baseline="0">
                <a:ea typeface="Univers Condensed Light"/>
              </a:rPr>
              <a:t>mypage_location</a:t>
            </a: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V="1">
            <a:off x="-10752" y="2437844"/>
            <a:ext cx="8113826" cy="861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71973" y="2536657"/>
            <a:ext cx="3689684" cy="642788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2.드라이버가 화물 회수할 때</a:t>
            </a:r>
          </a:p>
          <a:p>
            <a:pPr lvl="0">
              <a:defRPr/>
            </a:pPr>
            <a:r>
              <a:rPr lang="ko-KR" altLang="en-US"/>
              <a:t>    </a:t>
            </a:r>
            <a:r>
              <a:rPr lang="en-US" altLang="ko-KR"/>
              <a:t>F -&gt; T</a:t>
            </a:r>
          </a:p>
        </p:txBody>
      </p:sp>
      <p:sp>
        <p:nvSpPr>
          <p:cNvPr id="18" name="직사각형 17"/>
          <p:cNvSpPr/>
          <p:nvPr/>
        </p:nvSpPr>
        <p:spPr>
          <a:xfrm flipV="1">
            <a:off x="-10752" y="3981896"/>
            <a:ext cx="5867932" cy="32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096000" y="3969167"/>
            <a:ext cx="4531894" cy="36756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3.물류 센터에 도착해서 입고되면 </a:t>
            </a:r>
            <a:r>
              <a:rPr lang="en-US" altLang="ko-KR"/>
              <a:t>F -&gt; 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2639" y="5182289"/>
            <a:ext cx="3098131" cy="63677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4.화물을 고객에게 배달 할 때</a:t>
            </a:r>
          </a:p>
          <a:p>
            <a:pPr lvl="0">
              <a:defRPr/>
            </a:pPr>
            <a:r>
              <a:rPr lang="en-US" altLang="ko-KR"/>
              <a:t>   F -&gt; T</a:t>
            </a:r>
          </a:p>
        </p:txBody>
      </p:sp>
      <p:sp>
        <p:nvSpPr>
          <p:cNvPr id="22" name="직사각형 21"/>
          <p:cNvSpPr/>
          <p:nvPr/>
        </p:nvSpPr>
        <p:spPr>
          <a:xfrm flipV="1">
            <a:off x="-10752" y="4944423"/>
            <a:ext cx="8685326" cy="1473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7FA41-9A1B-2074-C859-56F642842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B1835-41DD-E421-BCB2-B3119C9E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dirty="0"/>
              <a:t>세부 </a:t>
            </a:r>
            <a:r>
              <a:rPr lang="ko-KR" altLang="en-US" dirty="0"/>
              <a:t>기능&gt;    8)마이페이지(충전)  -- 프론트</a:t>
            </a:r>
          </a:p>
        </p:txBody>
      </p:sp>
      <p:pic>
        <p:nvPicPr>
          <p:cNvPr id="3" name="그림 2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32F93B-6623-8639-82F1-F948EF0E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9" y="1403684"/>
            <a:ext cx="2914650" cy="1905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D45CF43-B861-D457-5CBB-F3672D5588C5}"/>
              </a:ext>
            </a:extLst>
          </p:cNvPr>
          <p:cNvSpPr/>
          <p:nvPr/>
        </p:nvSpPr>
        <p:spPr>
          <a:xfrm>
            <a:off x="3188368" y="2045367"/>
            <a:ext cx="551447" cy="4211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A7DE75-1320-A834-332A-F29B19DC3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943" y="1327735"/>
            <a:ext cx="2218824" cy="35808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E4FFCE-C923-0675-50EF-7EE503E9E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853" y="5972927"/>
            <a:ext cx="2076450" cy="466725"/>
          </a:xfrm>
          <a:prstGeom prst="rect">
            <a:avLst/>
          </a:prstGeom>
        </p:spPr>
      </p:pic>
      <p:pic>
        <p:nvPicPr>
          <p:cNvPr id="16" name="그림 15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9CD794-F1B3-062F-83FD-257606E9C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687" y="1269583"/>
            <a:ext cx="4219575" cy="1952625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C9CCD1-A7EF-3E53-1A3A-EC5954562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2557" y="5955882"/>
            <a:ext cx="2352675" cy="58102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193B4B4-BFA0-53F4-FB6A-AA508865EEFF}"/>
              </a:ext>
            </a:extLst>
          </p:cNvPr>
          <p:cNvSpPr/>
          <p:nvPr/>
        </p:nvSpPr>
        <p:spPr>
          <a:xfrm>
            <a:off x="6386762" y="2045367"/>
            <a:ext cx="551447" cy="4211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21A6AC2-219D-1088-964A-7413BC36254B}"/>
              </a:ext>
            </a:extLst>
          </p:cNvPr>
          <p:cNvSpPr/>
          <p:nvPr/>
        </p:nvSpPr>
        <p:spPr>
          <a:xfrm>
            <a:off x="4973051" y="5935577"/>
            <a:ext cx="551447" cy="4211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082D76-7622-D228-1F03-B28688A7789E}"/>
              </a:ext>
            </a:extLst>
          </p:cNvPr>
          <p:cNvSpPr txBox="1"/>
          <p:nvPr/>
        </p:nvSpPr>
        <p:spPr>
          <a:xfrm>
            <a:off x="7218946" y="3418974"/>
            <a:ext cx="2667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충전을 할 경우</a:t>
            </a:r>
            <a:endParaRPr lang="ko-KR" dirty="0"/>
          </a:p>
          <a:p>
            <a:endParaRPr lang="ko-KR" altLang="en-US" dirty="0"/>
          </a:p>
          <a:p>
            <a:r>
              <a:rPr lang="ko-KR" altLang="en-US" dirty="0" err="1"/>
              <a:t>QR스캔을</a:t>
            </a:r>
            <a:r>
              <a:rPr lang="ko-KR" altLang="en-US" dirty="0"/>
              <a:t> 통해</a:t>
            </a:r>
          </a:p>
          <a:p>
            <a:endParaRPr lang="ko-KR" altLang="en-US"/>
          </a:p>
          <a:p>
            <a:r>
              <a:rPr lang="ko-KR" altLang="en-US" dirty="0"/>
              <a:t>금액을 충전할 수 있다​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2B1B21-7C68-C667-FC7E-218E98CE74BA}"/>
              </a:ext>
            </a:extLst>
          </p:cNvPr>
          <p:cNvSpPr txBox="1"/>
          <p:nvPr/>
        </p:nvSpPr>
        <p:spPr>
          <a:xfrm>
            <a:off x="2546684" y="5564605"/>
            <a:ext cx="2085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충전 이전 금액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0DE56F-D691-1F9A-E4C6-FACB30E3171F}"/>
              </a:ext>
            </a:extLst>
          </p:cNvPr>
          <p:cNvSpPr txBox="1"/>
          <p:nvPr/>
        </p:nvSpPr>
        <p:spPr>
          <a:xfrm>
            <a:off x="6246395" y="5564605"/>
            <a:ext cx="2125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충전 이후 금액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5D4C29-66D3-0FB4-790F-2CDEFFCF6625}"/>
              </a:ext>
            </a:extLst>
          </p:cNvPr>
          <p:cNvSpPr/>
          <p:nvPr/>
        </p:nvSpPr>
        <p:spPr>
          <a:xfrm flipV="1">
            <a:off x="-726" y="1405133"/>
            <a:ext cx="2910169" cy="182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800" baseline="0">
                <a:ea typeface="Univers Condensed Light"/>
              </a:rPr>
              <a:t>mypage_location</a:t>
            </a: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845EA-8CF0-22B6-2760-80434C425B01}"/>
              </a:ext>
            </a:extLst>
          </p:cNvPr>
          <p:cNvSpPr/>
          <p:nvPr/>
        </p:nvSpPr>
        <p:spPr>
          <a:xfrm flipV="1">
            <a:off x="3979721" y="1324921"/>
            <a:ext cx="2218354" cy="358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800" baseline="0">
                <a:ea typeface="Univers Condensed Light"/>
              </a:rPr>
              <a:t>mypage_location</a:t>
            </a: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27899B-080A-2BBF-FA75-0E02CB9FE76A}"/>
              </a:ext>
            </a:extLst>
          </p:cNvPr>
          <p:cNvSpPr/>
          <p:nvPr/>
        </p:nvSpPr>
        <p:spPr>
          <a:xfrm flipV="1">
            <a:off x="7178116" y="1284816"/>
            <a:ext cx="4303827" cy="1944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800" baseline="0">
                <a:ea typeface="Univers Condensed Light"/>
              </a:rPr>
              <a:t>mypage_location</a:t>
            </a: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72CE17-2FCA-8435-EA74-FBB2B24207F6}"/>
              </a:ext>
            </a:extLst>
          </p:cNvPr>
          <p:cNvSpPr/>
          <p:nvPr/>
        </p:nvSpPr>
        <p:spPr>
          <a:xfrm flipV="1">
            <a:off x="2295299" y="5566051"/>
            <a:ext cx="2218354" cy="972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800" baseline="0">
                <a:ea typeface="Univers Condensed Light"/>
              </a:rPr>
              <a:t>mypage_location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F5C6E2-0293-E3CB-697C-841B32C551CD}"/>
              </a:ext>
            </a:extLst>
          </p:cNvPr>
          <p:cNvSpPr/>
          <p:nvPr/>
        </p:nvSpPr>
        <p:spPr>
          <a:xfrm flipV="1">
            <a:off x="6025088" y="5566051"/>
            <a:ext cx="2348696" cy="972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800" baseline="0">
                <a:ea typeface="Univers Condensed Light"/>
              </a:rPr>
              <a:t>mypage_location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689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8)마이페이지(충전)  -- 프론트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166" y="1273092"/>
            <a:ext cx="6581775" cy="180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8286" y="1132973"/>
            <a:ext cx="4993105" cy="63677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1.Index.html에서 cdn 통해 아임포트 라이브러리 로드</a:t>
            </a:r>
          </a:p>
        </p:txBody>
      </p:sp>
      <p:pic>
        <p:nvPicPr>
          <p:cNvPr id="11" name="그림 10" descr="텍스트, 스크린샷, 디스플레이, 소프트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915" y="1773405"/>
            <a:ext cx="6381750" cy="2428875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53352" y="4486025"/>
            <a:ext cx="3190875" cy="22574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37684" y="2667000"/>
            <a:ext cx="5223710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2.서버에 고유ID인 Imp_uid를 보내서 PG사를 통해 거래를 검증 하도록 요청</a:t>
            </a:r>
            <a:endParaRPr lang="ko-KR"/>
          </a:p>
        </p:txBody>
      </p:sp>
      <p:sp>
        <p:nvSpPr>
          <p:cNvPr id="20" name="TextBox 19"/>
          <p:cNvSpPr txBox="1"/>
          <p:nvPr/>
        </p:nvSpPr>
        <p:spPr>
          <a:xfrm>
            <a:off x="5143498" y="5213684"/>
            <a:ext cx="5634789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 데이터를 보낼 때 pg사인 kakaopay 기입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9865" y="1262814"/>
            <a:ext cx="6587811" cy="180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0420" y="1774657"/>
            <a:ext cx="6376737" cy="2426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754604" y="4481762"/>
            <a:ext cx="3188369" cy="2265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205787" y="4642182"/>
            <a:ext cx="762001" cy="200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3058024" y="4792579"/>
            <a:ext cx="2075448" cy="5614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8)마이페이지(충전)  -- 백엔드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11" y="1299192"/>
            <a:ext cx="9364096" cy="4038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11009" y="1300762"/>
            <a:ext cx="2346157" cy="47552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1.생성자를 통해 </a:t>
            </a:r>
          </a:p>
          <a:p>
            <a:pPr lvl="0">
              <a:defRPr/>
            </a:pPr>
            <a:r>
              <a:rPr lang="ko-KR">
                <a:ea typeface="+mn-lt"/>
                <a:cs typeface="+mn-lt"/>
              </a:rPr>
              <a:t>REST API와 REST API SECRET</a:t>
            </a:r>
            <a:r>
              <a:rPr lang="ko-KR" altLang="en-US">
                <a:ea typeface="+mn-lt"/>
                <a:cs typeface="+mn-lt"/>
              </a:rPr>
              <a:t>키를 주입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2.im</a:t>
            </a:r>
            <a:r>
              <a:rPr lang="en-US" altLang="ko-KR"/>
              <a:t>p</a:t>
            </a:r>
            <a:r>
              <a:rPr lang="ko-KR" altLang="en-US"/>
              <a:t>_uid로 pg사에 실제 결제 내용 확인 요청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3.pg사로부터 응답 받은 금액과</a:t>
            </a:r>
          </a:p>
          <a:p>
            <a:pPr lvl="0">
              <a:defRPr/>
            </a:pPr>
            <a:r>
              <a:rPr lang="ko-KR" altLang="en-US"/>
              <a:t>고객이 보낸 금액 비교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일치하면 진행</a:t>
            </a:r>
          </a:p>
          <a:p>
            <a:pPr lvl="0">
              <a:defRPr/>
            </a:pPr>
            <a:r>
              <a:rPr lang="ko-KR" altLang="en-US"/>
              <a:t>아닐경우 오류 반환</a:t>
            </a:r>
          </a:p>
        </p:txBody>
      </p:sp>
      <p:pic>
        <p:nvPicPr>
          <p:cNvPr id="12" name="그림 11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5" y="1300851"/>
            <a:ext cx="9361928" cy="40359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1498" y="1804133"/>
            <a:ext cx="7417782" cy="384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9522" y="3162879"/>
            <a:ext cx="7417782" cy="274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0341" y="3869795"/>
            <a:ext cx="7417782" cy="274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9522" y="3511058"/>
            <a:ext cx="7417782" cy="274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767735" y="1773570"/>
            <a:ext cx="1836750" cy="255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7556578" y="3077231"/>
            <a:ext cx="2047906" cy="2097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3"/>
          </p:cNvCxnSpPr>
          <p:nvPr/>
        </p:nvCxnSpPr>
        <p:spPr>
          <a:xfrm>
            <a:off x="7557304" y="3648466"/>
            <a:ext cx="2047180" cy="438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56578" y="4048940"/>
            <a:ext cx="2057087" cy="381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616027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9)마이페이지(바코드 재 프린트)  --                                              프론트 &amp; 백엔드</a:t>
            </a:r>
          </a:p>
        </p:txBody>
      </p:sp>
      <p:pic>
        <p:nvPicPr>
          <p:cNvPr id="3" name="그림 2" descr="텍스트, 전자제품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122" y="1690803"/>
            <a:ext cx="4943475" cy="4486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43564" y="1580413"/>
            <a:ext cx="6128251" cy="1456157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1.바코드를 출력 안했거나 유실 시 바코드를 다시 프린트 할 수 있는 기능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2.기존에 셀러 바코드 프린트에 썼던 컴포넌트/백엔드 소스 재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39406" y="3334380"/>
            <a:ext cx="6105525" cy="40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47612" y="3937612"/>
            <a:ext cx="2857500" cy="304800"/>
          </a:xfrm>
          <a:prstGeom prst="rect">
            <a:avLst/>
          </a:prstGeom>
        </p:spPr>
      </p:pic>
      <p:pic>
        <p:nvPicPr>
          <p:cNvPr id="7" name="그림 6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45258" y="4646594"/>
            <a:ext cx="6745652" cy="17145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1" y="1712326"/>
            <a:ext cx="4938987" cy="453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36798" y="3337313"/>
            <a:ext cx="6114119" cy="421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45978" y="3934059"/>
            <a:ext cx="2864144" cy="311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36798" y="4650156"/>
            <a:ext cx="6756769" cy="1734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8AC8E-C7CB-3598-D251-155738BF5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24EE-3DC2-CFC6-D7C4-067C691B7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ko-KR" altLang="en-US" dirty="0"/>
              <a:t>물류</a:t>
            </a:r>
            <a:r>
              <a:rPr lang="en-US" dirty="0"/>
              <a:t> </a:t>
            </a:r>
            <a:r>
              <a:rPr lang="ko-KR" altLang="en-US" dirty="0"/>
              <a:t>센터</a:t>
            </a:r>
            <a:r>
              <a:rPr lang="en-US" dirty="0"/>
              <a:t> </a:t>
            </a:r>
            <a:r>
              <a:rPr lang="ko-KR" altLang="en-US" dirty="0"/>
              <a:t>페이지</a:t>
            </a:r>
            <a:endParaRPr lang="en-US" dirty="0"/>
          </a:p>
        </p:txBody>
      </p:sp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88849911-1FA9-D67C-4B69-E5F09FA751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</p:spTree>
    <p:extLst>
      <p:ext uri="{BB962C8B-B14F-4D97-AF65-F5344CB8AC3E}">
        <p14:creationId xmlns:p14="http://schemas.microsoft.com/office/powerpoint/2010/main" val="2382209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33" y="919"/>
            <a:ext cx="10511927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           &lt;물류센터 페이지 트리구조&gt;</a:t>
            </a:r>
            <a:endParaRPr lang="ko-KR" altLang="en-US"/>
          </a:p>
        </p:txBody>
      </p:sp>
      <p:pic>
        <p:nvPicPr>
          <p:cNvPr id="3" name="그림 2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144" y="2125913"/>
            <a:ext cx="3141300" cy="3169875"/>
          </a:xfrm>
          <a:prstGeom prst="rect">
            <a:avLst/>
          </a:prstGeom>
        </p:spPr>
      </p:pic>
      <p:pic>
        <p:nvPicPr>
          <p:cNvPr id="6" name="그림 5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2012" y="1179262"/>
            <a:ext cx="2181226" cy="2094122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92465" y="1171117"/>
            <a:ext cx="2150584" cy="2165502"/>
          </a:xfrm>
          <a:prstGeom prst="rect">
            <a:avLst/>
          </a:prstGeom>
        </p:spPr>
      </p:pic>
      <p:pic>
        <p:nvPicPr>
          <p:cNvPr id="8" name="그림 7" descr="텍스트, 스크린샷, 폰트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02144" y="3695472"/>
            <a:ext cx="2219325" cy="2111107"/>
          </a:xfrm>
          <a:prstGeom prst="rect">
            <a:avLst/>
          </a:prstGeom>
        </p:spPr>
      </p:pic>
      <p:pic>
        <p:nvPicPr>
          <p:cNvPr id="9" name="그림 8" descr="텍스트, 스크린샷, 폰트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82253" y="3652264"/>
            <a:ext cx="2125107" cy="21516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9521" y="2122702"/>
            <a:ext cx="3139566" cy="3175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95423" y="1152299"/>
            <a:ext cx="2157228" cy="2184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67880" y="3631095"/>
            <a:ext cx="2148047" cy="217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11927" y="1179841"/>
            <a:ext cx="2175591" cy="2110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02748" y="3695359"/>
            <a:ext cx="2184770" cy="2110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601486" y="1897425"/>
            <a:ext cx="2371725" cy="34671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995423" y="1152299"/>
            <a:ext cx="4801276" cy="4654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604844" y="1905117"/>
            <a:ext cx="2368385" cy="3460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47766" y="2131192"/>
            <a:ext cx="1073904" cy="219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206577" y="1776586"/>
            <a:ext cx="1340144" cy="183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206576" y="2538585"/>
            <a:ext cx="1349324" cy="219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243299" y="4246200"/>
            <a:ext cx="1340144" cy="183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243298" y="4980657"/>
            <a:ext cx="1349324" cy="219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868986" y="1749044"/>
            <a:ext cx="1340144" cy="183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878166" y="2437597"/>
            <a:ext cx="1349324" cy="219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850625" y="4273742"/>
            <a:ext cx="1340144" cy="183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868985" y="5008198"/>
            <a:ext cx="1349324" cy="219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화살표: 오른쪽 53"/>
          <p:cNvSpPr/>
          <p:nvPr/>
        </p:nvSpPr>
        <p:spPr>
          <a:xfrm rot="10800000">
            <a:off x="8889597" y="3293945"/>
            <a:ext cx="551447" cy="42110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화살표: 오른쪽 54"/>
          <p:cNvSpPr/>
          <p:nvPr/>
        </p:nvSpPr>
        <p:spPr>
          <a:xfrm rot="10800000">
            <a:off x="3353621" y="3266403"/>
            <a:ext cx="551447" cy="42110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20122" y="5422316"/>
            <a:ext cx="3815676" cy="120032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NavLink를 통해</a:t>
            </a:r>
          </a:p>
          <a:p>
            <a:pPr lvl="0">
              <a:defRPr/>
            </a:pPr>
            <a:r>
              <a:rPr lang="ko-KR" altLang="en-US"/>
              <a:t>각 컴포넌트로 이동하면</a:t>
            </a:r>
          </a:p>
          <a:p>
            <a:pPr lvl="0">
              <a:defRPr/>
            </a:pPr>
            <a:r>
              <a:rPr lang="ko-KR" altLang="en-US"/>
              <a:t>DistribTemplate 컴포넌트 틀 안에 있어</a:t>
            </a:r>
          </a:p>
          <a:p>
            <a:pPr lvl="0">
              <a:defRPr/>
            </a:pPr>
            <a:r>
              <a:rPr lang="ko-KR" altLang="en-US"/>
              <a:t>페이지가 유지된다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33" y="919"/>
            <a:ext cx="10511927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>
                <a:ea typeface="+mj-lt"/>
              </a:rPr>
              <a:t>      &lt;</a:t>
            </a:r>
            <a:r>
              <a:rPr lang="ko-KR" altLang="en-US">
                <a:ea typeface="+mj-lt"/>
              </a:rPr>
              <a:t>물류센터</a:t>
            </a:r>
            <a:r>
              <a:rPr lang="en-US" altLang="ko-KR">
                <a:ea typeface="+mj-lt"/>
              </a:rPr>
              <a:t> </a:t>
            </a:r>
            <a:r>
              <a:rPr lang="ko-KR" altLang="en-US">
                <a:ea typeface="+mj-lt"/>
              </a:rPr>
              <a:t>페이지</a:t>
            </a:r>
            <a:r>
              <a:rPr lang="en-US" altLang="ko-KR">
                <a:ea typeface="+mj-lt"/>
              </a:rPr>
              <a:t> </a:t>
            </a:r>
            <a:r>
              <a:rPr lang="ko-KR" altLang="en-US">
                <a:ea typeface="+mj-lt"/>
              </a:rPr>
              <a:t>화면</a:t>
            </a:r>
            <a:r>
              <a:rPr lang="en-US" altLang="ko-KR">
                <a:ea typeface="+mj-lt"/>
              </a:rPr>
              <a:t>&gt;</a:t>
            </a:r>
            <a:endParaRPr lang="ko-KR"/>
          </a:p>
        </p:txBody>
      </p:sp>
      <p:pic>
        <p:nvPicPr>
          <p:cNvPr id="35" name="그림 34" descr="스크린샷, 만화 영화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23" y="744983"/>
            <a:ext cx="12192000" cy="814397"/>
          </a:xfrm>
          <a:prstGeom prst="rect">
            <a:avLst/>
          </a:prstGeom>
        </p:spPr>
      </p:pic>
      <p:sp>
        <p:nvSpPr>
          <p:cNvPr id="5" name="화살표: 오른쪽 4"/>
          <p:cNvSpPr/>
          <p:nvPr/>
        </p:nvSpPr>
        <p:spPr>
          <a:xfrm rot="5400000">
            <a:off x="5612079" y="1715205"/>
            <a:ext cx="551447" cy="42110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 descr="텍스트, 스크린샷, 도표, 디스플레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3157" y="2266904"/>
            <a:ext cx="10071253" cy="460101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9352" y="748349"/>
            <a:ext cx="12200936" cy="825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74966" y="2263168"/>
            <a:ext cx="10071009" cy="4608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04922" y="975433"/>
            <a:ext cx="1022684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>
                <a:solidFill>
                  <a:srgbClr val="FFC000"/>
                </a:solidFill>
              </a:rPr>
              <a:t>클릭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1892678" y="1203261"/>
            <a:ext cx="265635" cy="8407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/>
        </p:nvSpPr>
        <p:spPr>
          <a:xfrm>
            <a:off x="775771" y="919"/>
            <a:ext cx="9906000" cy="739506"/>
          </a:xfrm>
          <a:prstGeom prst="rect">
            <a:avLst/>
          </a:prstGeom>
          <a:noFill/>
        </p:spPr>
        <p:txBody>
          <a:bodyPr vert="horz" lIns="91440" tIns="45720" rIns="91440" bIns="45720" anchor="b" anchorCtr="0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1" u="none" strike="noStrike" kern="1200" cap="all" spc="0" normalizeH="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&lt;</a:t>
            </a:r>
            <a:r>
              <a:rPr kumimoji="0" lang="ko-KR" sz="3600" b="0" i="1" u="none" strike="noStrike" kern="1200" cap="all" spc="0" normalizeH="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세부 </a:t>
            </a:r>
            <a:r>
              <a:rPr kumimoji="0" lang="ko-KR" altLang="en-US" sz="3600" b="0" i="1" u="none" strike="noStrike" kern="1200" cap="all" spc="0" normalizeH="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기능&gt;    1)컨베이어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5344" y="1039019"/>
            <a:ext cx="1941656" cy="142802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91961" y="2575719"/>
            <a:ext cx="2966641" cy="727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1.</a:t>
            </a:r>
            <a:r>
              <a:rPr lang="ko-KR" altLang="en-US" sz="1200"/>
              <a:t>가로</a:t>
            </a:r>
            <a:r>
              <a:rPr lang="en-US" altLang="ko-KR" sz="1200"/>
              <a:t>,</a:t>
            </a:r>
            <a:r>
              <a:rPr lang="ko-KR" altLang="en-US" sz="1200"/>
              <a:t> 세로</a:t>
            </a:r>
            <a:r>
              <a:rPr lang="en-US" altLang="ko-KR" sz="1200"/>
              <a:t>,</a:t>
            </a:r>
            <a:r>
              <a:rPr lang="ko-KR" altLang="en-US" sz="1200"/>
              <a:t> 높이</a:t>
            </a:r>
            <a:r>
              <a:rPr lang="en-US" altLang="ko-KR" sz="1200"/>
              <a:t>,</a:t>
            </a:r>
            <a:r>
              <a:rPr lang="ko-KR" altLang="en-US" sz="1200"/>
              <a:t> 무게</a:t>
            </a:r>
            <a:r>
              <a:rPr lang="en-US" altLang="ko-KR" sz="1200"/>
              <a:t>,</a:t>
            </a:r>
            <a:r>
              <a:rPr lang="ko-KR" altLang="en-US" sz="1200"/>
              <a:t> </a:t>
            </a:r>
          </a:p>
          <a:p>
            <a:pPr>
              <a:defRPr/>
            </a:pPr>
            <a:r>
              <a:rPr lang="ko-KR" altLang="en-US" sz="1200"/>
              <a:t>바코드를 스캔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17182" y="1008855"/>
            <a:ext cx="2212578" cy="142409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96136" y="902097"/>
            <a:ext cx="1866900" cy="16668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182466" y="2601202"/>
            <a:ext cx="2153047" cy="48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/>
              <a:t>2.[</a:t>
            </a:r>
            <a:r>
              <a:rPr lang="ko-KR" altLang="en-US" sz="1300"/>
              <a:t>바코드 불량 오류 </a:t>
            </a:r>
            <a:r>
              <a:rPr lang="en-US" altLang="ko-KR" sz="1300"/>
              <a:t>/</a:t>
            </a:r>
            <a:r>
              <a:rPr lang="ko-KR" altLang="en-US" sz="1300"/>
              <a:t> 중복 바코드 오류</a:t>
            </a:r>
            <a:r>
              <a:rPr lang="en-US" altLang="ko-KR" sz="1300"/>
              <a:t>]</a:t>
            </a:r>
            <a:r>
              <a:rPr lang="ko-KR" altLang="en-US" sz="1300"/>
              <a:t> 필터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05582" y="712788"/>
            <a:ext cx="1869280" cy="188485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143802" y="1654773"/>
            <a:ext cx="566698" cy="36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VS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80086" y="2621442"/>
            <a:ext cx="4663284" cy="29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/>
              <a:t>3.</a:t>
            </a:r>
            <a:r>
              <a:rPr lang="ko-KR" altLang="en-US" sz="1300"/>
              <a:t>부피 무게   </a:t>
            </a:r>
            <a:r>
              <a:rPr lang="en-US" altLang="ko-KR" sz="1300"/>
              <a:t>vs </a:t>
            </a:r>
            <a:r>
              <a:rPr lang="ko-KR" altLang="en-US" sz="1300"/>
              <a:t>  중량 무게 비교  </a:t>
            </a:r>
            <a:r>
              <a:rPr lang="en-US" altLang="ko-KR" sz="1300"/>
              <a:t>/</a:t>
            </a:r>
            <a:r>
              <a:rPr lang="ko-KR" altLang="en-US" sz="1300"/>
              <a:t>  </a:t>
            </a:r>
            <a:r>
              <a:rPr lang="en-US" altLang="ko-KR" sz="1300"/>
              <a:t>[</a:t>
            </a:r>
            <a:r>
              <a:rPr lang="ko-KR" altLang="en-US" sz="1300"/>
              <a:t>무게초과 오류</a:t>
            </a:r>
            <a:r>
              <a:rPr lang="en-US" altLang="ko-KR" sz="1300"/>
              <a:t>]</a:t>
            </a:r>
            <a:r>
              <a:rPr lang="ko-KR" altLang="en-US" sz="1300"/>
              <a:t> 필터</a:t>
            </a:r>
          </a:p>
        </p:txBody>
      </p:sp>
      <p:sp>
        <p:nvSpPr>
          <p:cNvPr id="47" name="화살표: 오른쪽 46"/>
          <p:cNvSpPr/>
          <p:nvPr/>
        </p:nvSpPr>
        <p:spPr>
          <a:xfrm>
            <a:off x="3379587" y="1597818"/>
            <a:ext cx="466327" cy="4167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화살표: 오른쪽 47"/>
          <p:cNvSpPr/>
          <p:nvPr/>
        </p:nvSpPr>
        <p:spPr>
          <a:xfrm>
            <a:off x="6520456" y="1590675"/>
            <a:ext cx="466327" cy="4167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화살표: 오른쪽 48"/>
          <p:cNvSpPr/>
          <p:nvPr/>
        </p:nvSpPr>
        <p:spPr>
          <a:xfrm rot="5400000">
            <a:off x="9238654" y="3220641"/>
            <a:ext cx="466327" cy="4167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59651" y="3987798"/>
            <a:ext cx="4230030" cy="14557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510266" y="5768975"/>
            <a:ext cx="3710782" cy="287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/>
              <a:t>4.</a:t>
            </a:r>
            <a:r>
              <a:rPr lang="ko-KR" altLang="en-US" sz="1300"/>
              <a:t>무게 기준 가격 청구 </a:t>
            </a:r>
            <a:r>
              <a:rPr lang="en-US" altLang="ko-KR" sz="1300"/>
              <a:t>/</a:t>
            </a:r>
            <a:r>
              <a:rPr lang="ko-KR" altLang="en-US" sz="1300"/>
              <a:t> </a:t>
            </a:r>
            <a:r>
              <a:rPr lang="en-US" altLang="ko-KR" sz="1300"/>
              <a:t>[</a:t>
            </a:r>
            <a:r>
              <a:rPr lang="ko-KR" altLang="en-US" sz="1300"/>
              <a:t>금액 부족 오류</a:t>
            </a:r>
            <a:r>
              <a:rPr lang="en-US" altLang="ko-KR" sz="1300"/>
              <a:t>]</a:t>
            </a:r>
            <a:r>
              <a:rPr lang="ko-KR" altLang="en-US" sz="1300"/>
              <a:t> 필터</a:t>
            </a:r>
          </a:p>
        </p:txBody>
      </p:sp>
      <p:sp>
        <p:nvSpPr>
          <p:cNvPr id="52" name="화살표: 오른쪽 51"/>
          <p:cNvSpPr/>
          <p:nvPr/>
        </p:nvSpPr>
        <p:spPr>
          <a:xfrm rot="10800000">
            <a:off x="5834260" y="4698603"/>
            <a:ext cx="466327" cy="4167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6939" y="3883421"/>
            <a:ext cx="3903599" cy="20358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89583" y="6053535"/>
            <a:ext cx="4246561" cy="297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/>
              <a:t>5.DB</a:t>
            </a:r>
            <a:r>
              <a:rPr lang="ko-KR" altLang="en-US" sz="1300"/>
              <a:t> 정상 화물 등록 </a:t>
            </a:r>
            <a:r>
              <a:rPr lang="en-US" altLang="ko-KR" sz="1300"/>
              <a:t>/</a:t>
            </a:r>
            <a:r>
              <a:rPr lang="ko-KR" altLang="en-US" sz="1300"/>
              <a:t> 지역 따라 분류</a:t>
            </a:r>
            <a:r>
              <a:rPr lang="ko-KR" altLang="en-US" sz="1400"/>
              <a:t> </a:t>
            </a:r>
          </a:p>
        </p:txBody>
      </p:sp>
      <p:sp>
        <p:nvSpPr>
          <p:cNvPr id="55" name="직사각형 9"/>
          <p:cNvSpPr/>
          <p:nvPr/>
        </p:nvSpPr>
        <p:spPr>
          <a:xfrm>
            <a:off x="656654" y="948341"/>
            <a:ext cx="2319611" cy="2193108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9"/>
          <p:cNvSpPr/>
          <p:nvPr/>
        </p:nvSpPr>
        <p:spPr>
          <a:xfrm>
            <a:off x="4054302" y="951913"/>
            <a:ext cx="2279924" cy="2113733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직사각형 9"/>
          <p:cNvSpPr/>
          <p:nvPr/>
        </p:nvSpPr>
        <p:spPr>
          <a:xfrm>
            <a:off x="7156673" y="761810"/>
            <a:ext cx="4472657" cy="2282404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9"/>
          <p:cNvSpPr/>
          <p:nvPr/>
        </p:nvSpPr>
        <p:spPr>
          <a:xfrm>
            <a:off x="759445" y="3764963"/>
            <a:ext cx="4175002" cy="2738811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직사각형 9"/>
          <p:cNvSpPr/>
          <p:nvPr/>
        </p:nvSpPr>
        <p:spPr>
          <a:xfrm>
            <a:off x="7142783" y="3814176"/>
            <a:ext cx="4641331" cy="2371701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1)컨베이어</a:t>
            </a:r>
          </a:p>
        </p:txBody>
      </p:sp>
      <p:pic>
        <p:nvPicPr>
          <p:cNvPr id="5" name="그림 4" descr="텍스트, 스크린샷, 디스플레이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119150"/>
            <a:ext cx="12192000" cy="45829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0868" y="1301368"/>
            <a:ext cx="1637308" cy="2011427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1.바코드</a:t>
            </a:r>
            <a:r>
              <a:rPr lang="en-US" altLang="ko-KR"/>
              <a:t>,</a:t>
            </a:r>
          </a:p>
          <a:p>
            <a:pPr lvl="0">
              <a:defRPr/>
            </a:pPr>
            <a:r>
              <a:rPr lang="ko-KR" altLang="en-US"/>
              <a:t>넓이</a:t>
            </a:r>
            <a:r>
              <a:rPr lang="en-US" altLang="ko-KR"/>
              <a:t>,</a:t>
            </a:r>
            <a:r>
              <a:rPr lang="ko-KR" altLang="en-US"/>
              <a:t> 무게를</a:t>
            </a:r>
          </a:p>
          <a:p>
            <a:pPr lvl="0">
              <a:defRPr/>
            </a:pPr>
            <a:r>
              <a:rPr lang="ko-KR" altLang="en-US"/>
              <a:t>스캔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(여기선 수동으로 구현)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473082" y="1395349"/>
            <a:ext cx="3718919" cy="90779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2.정상 </a:t>
            </a:r>
            <a:r>
              <a:rPr lang="en-US" altLang="ko-KR"/>
              <a:t>API</a:t>
            </a:r>
            <a:r>
              <a:rPr lang="ko-KR" altLang="en-US"/>
              <a:t> 요청 정상 </a:t>
            </a:r>
            <a:r>
              <a:rPr lang="en-US" altLang="ko-KR"/>
              <a:t>DB</a:t>
            </a:r>
            <a:r>
              <a:rPr lang="ko-KR" altLang="en-US"/>
              <a:t> 등록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비정상 </a:t>
            </a:r>
            <a:r>
              <a:rPr lang="en-US" altLang="ko-KR"/>
              <a:t>API</a:t>
            </a:r>
            <a:r>
              <a:rPr lang="ko-KR" altLang="en-US"/>
              <a:t> 요청 비정상 </a:t>
            </a:r>
            <a:r>
              <a:rPr lang="en-US" altLang="ko-KR"/>
              <a:t>DB</a:t>
            </a:r>
            <a:r>
              <a:rPr lang="ko-KR" altLang="en-US"/>
              <a:t> 등록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4422" y="5972264"/>
            <a:ext cx="7451726" cy="35995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3.지역 분류 응답  컨베이어 전송</a:t>
            </a:r>
            <a:r>
              <a:rPr lang="en-US" altLang="ko-KR"/>
              <a:t> /</a:t>
            </a:r>
            <a:r>
              <a:rPr lang="ko-KR" altLang="en-US"/>
              <a:t> 각</a:t>
            </a:r>
            <a:r>
              <a:rPr lang="en-US" altLang="ko-KR"/>
              <a:t> </a:t>
            </a:r>
            <a:r>
              <a:rPr lang="ko-KR" altLang="en-US"/>
              <a:t>지역 소트에 흘러 들어간다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83417" y="5790258"/>
            <a:ext cx="1634289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4.오류 화물은</a:t>
            </a:r>
          </a:p>
          <a:p>
            <a:pPr lvl="0">
              <a:defRPr/>
            </a:pPr>
            <a:r>
              <a:rPr lang="ko-KR" altLang="en-US"/>
              <a:t>오류 소트로</a:t>
            </a:r>
          </a:p>
          <a:p>
            <a:pPr lvl="0">
              <a:defRPr/>
            </a:pPr>
            <a:r>
              <a:rPr lang="ko-KR" altLang="en-US"/>
              <a:t>흘러 들어간다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349" y="1390999"/>
            <a:ext cx="3598601" cy="1725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06" y="4189398"/>
            <a:ext cx="8923420" cy="1505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356962" y="4190431"/>
            <a:ext cx="2836601" cy="1532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05" y="1124758"/>
            <a:ext cx="2120505" cy="2863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35045"/>
            <a:ext cx="6645965" cy="693905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기획</a:t>
            </a:r>
            <a:r>
              <a:rPr lang="en-US"/>
              <a:t> </a:t>
            </a:r>
            <a:r>
              <a:rPr lang="ko-KR" altLang="en-US"/>
              <a:t>의도</a:t>
            </a:r>
          </a:p>
        </p:txBody>
      </p:sp>
      <p:pic>
        <p:nvPicPr>
          <p:cNvPr id="20" name="Picture Placeholder 19" descr="City lights at night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50" b="50"/>
          <a:stretch>
            <a:fillRect/>
          </a:stretch>
        </p:blipFill>
        <p:spPr/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4078" y="1173162"/>
            <a:ext cx="6940538" cy="377467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42692" y="2987199"/>
            <a:ext cx="714374" cy="34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/>
              <a:t>현재</a:t>
            </a:r>
          </a:p>
        </p:txBody>
      </p:sp>
      <p:cxnSp>
        <p:nvCxnSpPr>
          <p:cNvPr id="34" name="직선 화살표 연결선 33"/>
          <p:cNvCxnSpPr>
            <a:stCxn id="35" idx="3"/>
          </p:cNvCxnSpPr>
          <p:nvPr/>
        </p:nvCxnSpPr>
        <p:spPr>
          <a:xfrm flipV="1">
            <a:off x="3988792" y="1722437"/>
            <a:ext cx="2677715" cy="154880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502620" y="3004344"/>
            <a:ext cx="486172" cy="533796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ysDot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207993" y="5106987"/>
            <a:ext cx="2093515" cy="253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i="1"/>
              <a:t>출저</a:t>
            </a:r>
            <a:r>
              <a:rPr lang="en-US" altLang="ko-KR" sz="1100" i="1"/>
              <a:t>:</a:t>
            </a:r>
            <a:r>
              <a:rPr lang="ko-KR" altLang="en-US" sz="1100" i="1"/>
              <a:t> Grand View Research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4006" y="5416550"/>
            <a:ext cx="7044533" cy="906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그에 따라 물류 시장도 자연스레 늘어나리라 전망</a:t>
            </a:r>
          </a:p>
          <a:p>
            <a:pPr>
              <a:defRPr/>
            </a:pPr>
            <a:r>
              <a:rPr lang="ko-KR" altLang="en-US"/>
              <a:t>→ 쿠팡</a:t>
            </a:r>
            <a:r>
              <a:rPr lang="en-US" altLang="ko-KR"/>
              <a:t>,</a:t>
            </a:r>
            <a:r>
              <a:rPr lang="ko-KR" altLang="en-US"/>
              <a:t> SSG.COM</a:t>
            </a:r>
            <a:r>
              <a:rPr lang="en-US" altLang="ko-KR"/>
              <a:t>,</a:t>
            </a:r>
            <a:r>
              <a:rPr lang="ko-KR" altLang="en-US"/>
              <a:t>  롯데 온 등 대기업 제외 </a:t>
            </a:r>
            <a:r>
              <a:rPr lang="ko-KR" altLang="en-US" b="1"/>
              <a:t>자사 물류망 </a:t>
            </a:r>
            <a:r>
              <a:rPr lang="en-US" altLang="ko-KR" b="1"/>
              <a:t>x</a:t>
            </a:r>
          </a:p>
          <a:p>
            <a:pPr>
              <a:defRPr/>
            </a:pPr>
            <a:r>
              <a:rPr lang="ko-KR" altLang="en-US"/>
              <a:t>→</a:t>
            </a:r>
            <a:r>
              <a:rPr lang="en-US" altLang="ko-KR"/>
              <a:t> </a:t>
            </a:r>
            <a:r>
              <a:rPr lang="ko-KR" altLang="en-US"/>
              <a:t>중소 이커머스는 자연스레 타사 물류망 이용 </a:t>
            </a:r>
            <a:r>
              <a:rPr lang="en-US" altLang="ko-KR"/>
              <a:t>/</a:t>
            </a:r>
            <a:r>
              <a:rPr lang="ko-KR" altLang="en-US"/>
              <a:t> 비지니스 기회 포착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1)컨베이어   -- 주요 코드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6415" y="1907175"/>
            <a:ext cx="5794622" cy="36535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바코드/부피/무게 스캔     </a:t>
            </a:r>
            <a:r>
              <a:rPr lang="en-US" altLang="ko-KR"/>
              <a:t>7.</a:t>
            </a:r>
            <a:r>
              <a:rPr lang="ko-KR" altLang="en-US"/>
              <a:t>불량 바코드 오류 필터</a:t>
            </a:r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부피vs중량무게 비교       </a:t>
            </a:r>
            <a:r>
              <a:rPr lang="en-US" altLang="ko-KR"/>
              <a:t>8.</a:t>
            </a:r>
            <a:r>
              <a:rPr lang="ko-KR" altLang="en-US"/>
              <a:t>중복 바코드 오류 필터</a:t>
            </a:r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가격 청구                         </a:t>
            </a:r>
            <a:r>
              <a:rPr lang="en-US" altLang="ko-KR"/>
              <a:t>9.</a:t>
            </a:r>
            <a:r>
              <a:rPr lang="ko-KR" altLang="en-US"/>
              <a:t>무게 초과 오류 필터</a:t>
            </a:r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정상 화물 API 처리          </a:t>
            </a:r>
            <a:r>
              <a:rPr lang="en-US" altLang="ko-KR"/>
              <a:t>10.</a:t>
            </a:r>
            <a:r>
              <a:rPr lang="ko-KR" altLang="en-US"/>
              <a:t>금액 부족 오류 필터</a:t>
            </a:r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오류 화물 </a:t>
            </a:r>
            <a:r>
              <a:rPr lang="en-US" altLang="ko-KR"/>
              <a:t>API </a:t>
            </a:r>
            <a:r>
              <a:rPr lang="ko-KR" altLang="en-US"/>
              <a:t>처리</a:t>
            </a:r>
          </a:p>
          <a:p>
            <a:pPr lvl="0">
              <a:defRPr/>
            </a:pPr>
            <a:r>
              <a:rPr lang="en-US" altLang="ko-KR"/>
              <a:t>6.</a:t>
            </a:r>
            <a:r>
              <a:rPr lang="ko-KR" altLang="en-US"/>
              <a:t>지역 분류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최소 </a:t>
            </a:r>
            <a:r>
              <a:rPr lang="en-US" altLang="ko-KR"/>
              <a:t>10</a:t>
            </a:r>
            <a:r>
              <a:rPr lang="ko-KR" altLang="en-US"/>
              <a:t>가지 이상의 작업이 </a:t>
            </a:r>
            <a:r>
              <a:rPr lang="ko-KR" altLang="en-US">
                <a:ln w="9525">
                  <a:solidFill>
                    <a:srgbClr val="BFA100"/>
                  </a:solidFill>
                </a:ln>
                <a:solidFill>
                  <a:srgbClr val="BFA100"/>
                </a:solidFill>
              </a:rPr>
              <a:t>컨베이어 통과 즉시</a:t>
            </a:r>
            <a:r>
              <a:rPr lang="ko-KR" altLang="en-US">
                <a:solidFill>
                  <a:srgbClr val="BFA100"/>
                </a:solidFill>
              </a:rPr>
              <a:t> </a:t>
            </a:r>
            <a:r>
              <a:rPr lang="ko-KR" altLang="en-US"/>
              <a:t>일어난다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그렇기 위해서는</a:t>
            </a:r>
            <a:r>
              <a:rPr lang="en-US" altLang="ko-KR"/>
              <a:t> DB</a:t>
            </a:r>
            <a:r>
              <a:rPr lang="ko-KR" altLang="en-US"/>
              <a:t>에서 </a:t>
            </a:r>
            <a:r>
              <a:rPr lang="ko-KR" altLang="en-US">
                <a:solidFill>
                  <a:schemeClr val="dk1"/>
                </a:solidFill>
              </a:rPr>
              <a:t>단순 등록이 아닌</a:t>
            </a:r>
            <a:endParaRPr lang="ko-KR" altLang="en-US"/>
          </a:p>
          <a:p>
            <a:pPr lvl="0">
              <a:defRPr/>
            </a:pPr>
            <a:r>
              <a:rPr lang="ko-KR" altLang="en-US" b="1"/>
              <a:t>데이터 처리</a:t>
            </a:r>
            <a:r>
              <a:rPr lang="ko-KR" altLang="en-US"/>
              <a:t>를 해야 한다</a:t>
            </a:r>
            <a:r>
              <a:rPr lang="en-US" altLang="ko-KR"/>
              <a:t>.(</a:t>
            </a:r>
            <a:r>
              <a:rPr lang="ko-KR" altLang="en-US"/>
              <a:t>프로시저</a:t>
            </a:r>
            <a:r>
              <a:rPr lang="en-US" altLang="ko-KR"/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2820" y="3208782"/>
            <a:ext cx="1532938" cy="201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351" y="1563018"/>
            <a:ext cx="5724525" cy="4191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2819" y="2235626"/>
            <a:ext cx="4911445" cy="403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573665" y="2416702"/>
            <a:ext cx="659317" cy="68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1)컨베이어   -- 주요 코드</a:t>
            </a:r>
          </a:p>
        </p:txBody>
      </p:sp>
      <p:pic>
        <p:nvPicPr>
          <p:cNvPr id="13" name="그림 12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2" y="935802"/>
            <a:ext cx="10753725" cy="2066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09736" y="1414211"/>
            <a:ext cx="5634789" cy="118420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1.IN 파라미터로 값 가져오기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2.변수 선언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77639" y="931962"/>
            <a:ext cx="8510288" cy="210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4289" y="1359464"/>
            <a:ext cx="2395927" cy="1242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148" y="3370818"/>
            <a:ext cx="8191500" cy="28384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3366117"/>
            <a:ext cx="8190770" cy="825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73936" y="3305446"/>
            <a:ext cx="3526604" cy="310297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 4.바코드 불량 필터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5.중복 바코드 필터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6.정상일 경우 </a:t>
            </a:r>
            <a:r>
              <a:rPr lang="en-US" altLang="ko-KR"/>
              <a:t>id</a:t>
            </a:r>
            <a:r>
              <a:rPr lang="ko-KR" altLang="en-US"/>
              <a:t> 변수 저장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7.화물 위치 업데이트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4395734"/>
            <a:ext cx="8098961" cy="944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07" y="5541948"/>
            <a:ext cx="7922722" cy="247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06" y="5964605"/>
            <a:ext cx="7922722" cy="256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3818454" y="1168124"/>
            <a:ext cx="38415" cy="2272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10800000">
            <a:off x="2937105" y="2077015"/>
            <a:ext cx="812371" cy="62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8199349" y="3548856"/>
            <a:ext cx="253097" cy="1599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116724" y="4619962"/>
            <a:ext cx="292090" cy="80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3"/>
          </p:cNvCxnSpPr>
          <p:nvPr/>
        </p:nvCxnSpPr>
        <p:spPr>
          <a:xfrm>
            <a:off x="7924529" y="5665585"/>
            <a:ext cx="484285" cy="19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923930" y="6086583"/>
            <a:ext cx="548359" cy="130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1)컨베이어   -- 주요 코드</a:t>
            </a:r>
          </a:p>
        </p:txBody>
      </p:sp>
      <p:pic>
        <p:nvPicPr>
          <p:cNvPr id="4" name="그림 3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961772"/>
            <a:ext cx="12192000" cy="1959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4588" y="1088761"/>
            <a:ext cx="6499950" cy="36665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1.부피무게</a:t>
            </a:r>
            <a:r>
              <a:rPr lang="en-US" altLang="ko-KR"/>
              <a:t> vs </a:t>
            </a:r>
            <a:r>
              <a:rPr lang="ko-KR" altLang="en-US"/>
              <a:t>중량무게 비교 → 더 높은값 적용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6655" y="1732135"/>
            <a:ext cx="2582502" cy="36146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2.중량 </a:t>
            </a:r>
            <a:r>
              <a:rPr lang="en-US" altLang="ko-KR"/>
              <a:t>30kg </a:t>
            </a:r>
            <a:r>
              <a:rPr lang="ko-KR" altLang="en-US"/>
              <a:t>초과 필터  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858801" y="1247128"/>
            <a:ext cx="504941" cy="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572800" y="1935682"/>
            <a:ext cx="504941" cy="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808" y="1097216"/>
            <a:ext cx="3736313" cy="458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-7374" y="1886758"/>
            <a:ext cx="1505399" cy="357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1324" y="2235625"/>
            <a:ext cx="11962242" cy="228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8384896" y="2009127"/>
            <a:ext cx="2" cy="1752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31" y="2845737"/>
            <a:ext cx="7391400" cy="5238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5251" y="3107793"/>
            <a:ext cx="7325977" cy="201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70398" y="2979040"/>
            <a:ext cx="4223012" cy="362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3.무게 따라 가격 책정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003" y="3511913"/>
            <a:ext cx="3867150" cy="238125"/>
          </a:xfrm>
          <a:prstGeom prst="rect">
            <a:avLst/>
          </a:prstGeom>
        </p:spPr>
      </p:pic>
      <p:pic>
        <p:nvPicPr>
          <p:cNvPr id="14" name="그림 13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667" y="3784179"/>
            <a:ext cx="10125075" cy="66675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7402562" y="3202622"/>
            <a:ext cx="211153" cy="8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1793138" y="3670839"/>
            <a:ext cx="2423713" cy="230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250" y="3787166"/>
            <a:ext cx="10116916" cy="678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91642" y="3441080"/>
            <a:ext cx="2011578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>
                <a:ea typeface="+mn-lt"/>
                <a:cs typeface="+mn-lt"/>
              </a:rPr>
              <a:t>5.</a:t>
            </a:r>
            <a:r>
              <a:rPr lang="ko-KR" altLang="en-US">
                <a:ea typeface="+mn-lt"/>
                <a:cs typeface="+mn-lt"/>
              </a:rPr>
              <a:t>금액 부족 필터</a:t>
            </a:r>
            <a:r>
              <a:rPr lang="ko-KR">
                <a:ea typeface="+mn-lt"/>
                <a:cs typeface="+mn-lt"/>
              </a:rPr>
              <a:t> </a:t>
            </a:r>
            <a:endParaRPr lang="ko-KR" altLang="en-US">
              <a:ea typeface="+mn-lt"/>
              <a:cs typeface="+mn-lt"/>
            </a:endParaRPr>
          </a:p>
        </p:txBody>
      </p:sp>
      <p:pic>
        <p:nvPicPr>
          <p:cNvPr id="26" name="그림 25" descr="텍스트, 폰트, 스크린샷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0292" y="4667939"/>
            <a:ext cx="8239125" cy="5334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-7374" y="4686878"/>
            <a:ext cx="8390940" cy="550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631359" y="4708067"/>
            <a:ext cx="3608266" cy="643078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6.모든 오류 거친 경우 정상 </a:t>
            </a:r>
            <a:r>
              <a:rPr lang="en-US" altLang="ko-KR"/>
              <a:t>API</a:t>
            </a:r>
            <a:r>
              <a:rPr lang="ko-KR" altLang="en-US"/>
              <a:t> 전송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8384898" y="4956139"/>
            <a:ext cx="284601" cy="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6026" y="5677875"/>
            <a:ext cx="4143375" cy="27622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1805" y="5678396"/>
            <a:ext cx="4149447" cy="228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430486" y="5613723"/>
            <a:ext cx="7079302" cy="36607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7.모든 오류 필터 </a:t>
            </a:r>
            <a:r>
              <a:rPr lang="en-US" altLang="ko-KR"/>
              <a:t>/</a:t>
            </a:r>
            <a:r>
              <a:rPr lang="ko-KR" altLang="en-US"/>
              <a:t> 정상 등록 이후 금액 차감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4152584" y="5791584"/>
            <a:ext cx="284601" cy="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824587" y="1693946"/>
            <a:ext cx="1825624" cy="36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오류 저장</a:t>
            </a:r>
          </a:p>
        </p:txBody>
      </p:sp>
      <p:cxnSp>
        <p:nvCxnSpPr>
          <p:cNvPr id="44" name="직선 화살표 연결선 14"/>
          <p:cNvCxnSpPr/>
          <p:nvPr/>
        </p:nvCxnSpPr>
        <p:spPr>
          <a:xfrm rot="10800000" flipV="1">
            <a:off x="10257433" y="3808893"/>
            <a:ext cx="149622" cy="108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208218" y="3409950"/>
            <a:ext cx="1825624" cy="36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오류 저장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1)컨베이어   -- 주요 코드</a:t>
            </a:r>
          </a:p>
        </p:txBody>
      </p:sp>
      <p:pic>
        <p:nvPicPr>
          <p:cNvPr id="10" name="그림 9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350" y="1057275"/>
            <a:ext cx="5067300" cy="32194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15928" y="1060493"/>
            <a:ext cx="5067517" cy="3231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26838" y="2063971"/>
            <a:ext cx="5139150" cy="36299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정상 송장 등록</a:t>
            </a:r>
          </a:p>
        </p:txBody>
      </p:sp>
      <p:pic>
        <p:nvPicPr>
          <p:cNvPr id="16" name="그림 15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5064" y="4405715"/>
            <a:ext cx="5191125" cy="234315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34288" y="4402276"/>
            <a:ext cx="5049156" cy="234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27078" y="4978609"/>
            <a:ext cx="6467817" cy="63923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마지막으로 지역에 따라 화물이 이동할 컨베이어 소트를 정해서</a:t>
            </a:r>
          </a:p>
          <a:p>
            <a:pPr lvl="0">
              <a:defRPr/>
            </a:pPr>
            <a:r>
              <a:rPr lang="ko-KR" altLang="en-US"/>
              <a:t>반환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2)송장 작업</a:t>
            </a:r>
          </a:p>
        </p:txBody>
      </p:sp>
      <p:pic>
        <p:nvPicPr>
          <p:cNvPr id="3" name="그림 2" descr="텍스트, 스크린샷, 폰트, 디스플레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6" y="1237276"/>
            <a:ext cx="6380832" cy="36214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185" y="4830316"/>
            <a:ext cx="11274649" cy="230832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dirty="0">
                <a:highlight>
                  <a:srgbClr val="C0C0C0"/>
                </a:highlight>
              </a:rPr>
              <a:t>회색    :  정상  - &gt;  작업자가 회색을 보면 정상적으로 화물에 출력된 송장을 붙인다</a:t>
            </a:r>
          </a:p>
          <a:p>
            <a:pPr lvl="0">
              <a:defRPr/>
            </a:pPr>
            <a:endParaRPr lang="ko-KR" altLang="en-US" dirty="0">
              <a:highlight>
                <a:srgbClr val="FF00FF"/>
              </a:highlight>
            </a:endParaRPr>
          </a:p>
          <a:p>
            <a:pPr lvl="0">
              <a:defRPr/>
            </a:pPr>
            <a:r>
              <a:rPr lang="ko-KR" altLang="en-US" dirty="0">
                <a:highlight>
                  <a:srgbClr val="FF00FF"/>
                </a:highlight>
              </a:rPr>
              <a:t>보라색:  중복  -&gt;  고객이 실수로 2개 이상의 화물에 같은 바코드를 붙여서 보냄  -&gt;  작업자가 화물을 뺀다</a:t>
            </a:r>
          </a:p>
          <a:p>
            <a:pPr lvl="0">
              <a:defRPr/>
            </a:pPr>
            <a:r>
              <a:rPr lang="ko-KR" altLang="en-US" dirty="0">
                <a:highlight>
                  <a:srgbClr val="FF0000"/>
                </a:highlight>
              </a:rPr>
              <a:t>빨간색: INVALID_BARCODE  -&gt;  바코드가 없던가 찢어지던가 빗물에 번지던가 하는 등 정상 </a:t>
            </a:r>
            <a:r>
              <a:rPr lang="ko-KR" altLang="en-US" dirty="0" err="1">
                <a:highlight>
                  <a:srgbClr val="FF0000"/>
                </a:highlight>
              </a:rPr>
              <a:t>인식X</a:t>
            </a:r>
            <a:r>
              <a:rPr lang="ko-KR" altLang="en-US" dirty="0">
                <a:highlight>
                  <a:srgbClr val="FF0000"/>
                </a:highlight>
              </a:rPr>
              <a:t>   -&gt; 작업자가 화물을 뺀다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  <a:highlight>
                  <a:srgbClr val="0000FF"/>
                </a:highlight>
              </a:rPr>
              <a:t>파란색: OVER_WEIGHT  -&gt;  30KG 무게 초과  -&gt;  작업자가 화물을 뺀다</a:t>
            </a:r>
          </a:p>
          <a:p>
            <a:pPr lvl="0">
              <a:defRPr/>
            </a:pPr>
            <a:r>
              <a:rPr lang="ko-KR" altLang="en-US" dirty="0">
                <a:highlight>
                  <a:srgbClr val="FFFF00"/>
                </a:highlight>
              </a:rPr>
              <a:t>노란색: LACK_MONEY  -&gt;  충전 금액 부족  -&gt;  작업자가 화물을 뺀다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83417" y="508925"/>
            <a:ext cx="3573836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바코드 스캔 </a:t>
            </a:r>
            <a:r>
              <a:rPr lang="ko-KR" altLang="en-US" dirty="0"/>
              <a:t>후 정상 화물의 경우</a:t>
            </a:r>
          </a:p>
          <a:p>
            <a:pPr lvl="0">
              <a:defRPr/>
            </a:pPr>
            <a:r>
              <a:rPr lang="ko-KR" altLang="en-US" dirty="0"/>
              <a:t>저절로 송장이 출력된다</a:t>
            </a:r>
          </a:p>
          <a:p>
            <a:pPr lvl="0">
              <a:defRPr/>
            </a:pPr>
            <a:r>
              <a:rPr lang="ko-KR" altLang="en-US" dirty="0"/>
              <a:t>비정상일 경우 송장 </a:t>
            </a:r>
            <a:r>
              <a:rPr lang="ko-KR" altLang="en-US" dirty="0" err="1"/>
              <a:t>출력x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625" y="1244107"/>
            <a:ext cx="6299543" cy="3524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47864" y="1437645"/>
            <a:ext cx="5329984" cy="322989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547662" y="1436901"/>
            <a:ext cx="5333759" cy="3231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2)송장 작업  -- 주요 코드</a:t>
            </a:r>
          </a:p>
        </p:txBody>
      </p:sp>
      <p:pic>
        <p:nvPicPr>
          <p:cNvPr id="3" name="그림 2" descr="텍스트, 스크린샷, 소프트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489" y="661011"/>
            <a:ext cx="6385581" cy="6196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1008" y="996712"/>
            <a:ext cx="4444080" cy="5573633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1.각 오류 사유에 따른 switch 분기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2.오류 사유에 따른 backgroundColor 설정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3.정상 송장의 경우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송장 프린트 컴포넌트</a:t>
            </a:r>
            <a:r>
              <a:rPr lang="en-US" altLang="ko-KR"/>
              <a:t>&lt;InvoiceFrame/&gt;</a:t>
            </a:r>
            <a:r>
              <a:rPr lang="ko-KR" altLang="en-US"/>
              <a:t>에 값 넘기기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07" y="656540"/>
            <a:ext cx="6380361" cy="6205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1325" y="922781"/>
            <a:ext cx="862747" cy="155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V="1">
            <a:off x="2636673" y="1436296"/>
            <a:ext cx="1707372" cy="165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2636672" y="2593067"/>
            <a:ext cx="1707372" cy="156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flipV="1">
            <a:off x="231322" y="2069766"/>
            <a:ext cx="936191" cy="156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V="1">
            <a:off x="194599" y="3217355"/>
            <a:ext cx="936191" cy="156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2636671" y="3749837"/>
            <a:ext cx="1707372" cy="129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2636672" y="4897429"/>
            <a:ext cx="1707372" cy="156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V="1">
            <a:off x="194599" y="4374125"/>
            <a:ext cx="1165708" cy="156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1291" y="5728886"/>
            <a:ext cx="2447925" cy="2476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flipV="1">
            <a:off x="6547661" y="5696150"/>
            <a:ext cx="2451010" cy="276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V="1">
            <a:off x="1805" y="5714511"/>
            <a:ext cx="6380359" cy="1139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04812" y="808144"/>
            <a:ext cx="3911817" cy="36152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FF00"/>
                </a:solidFill>
              </a:rPr>
              <a:t>오류 사유    /   오류 배경색깔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1122944" y="999249"/>
            <a:ext cx="504941" cy="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3491569" y="1081876"/>
            <a:ext cx="2" cy="312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4379" y="5205710"/>
            <a:ext cx="3593528" cy="36451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FF00"/>
                </a:solidFill>
              </a:rPr>
              <a:t>정상 출력    /   송장 프린트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2555136" y="5442718"/>
            <a:ext cx="422315" cy="21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172342" y="5571248"/>
            <a:ext cx="504938" cy="834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2)송장 작업  -- 주요 코드</a:t>
            </a:r>
          </a:p>
        </p:txBody>
      </p:sp>
      <p:pic>
        <p:nvPicPr>
          <p:cNvPr id="6" name="그림 5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3" y="985665"/>
            <a:ext cx="7562850" cy="2609850"/>
          </a:xfrm>
          <a:prstGeom prst="rect">
            <a:avLst/>
          </a:prstGeom>
        </p:spPr>
      </p:pic>
      <p:pic>
        <p:nvPicPr>
          <p:cNvPr id="3" name="그림 2" descr="텍스트, 폰트, 스크린샷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04628" y="1094917"/>
            <a:ext cx="4171950" cy="628650"/>
          </a:xfrm>
          <a:prstGeom prst="rect">
            <a:avLst/>
          </a:prstGeom>
        </p:spPr>
      </p:pic>
      <p:pic>
        <p:nvPicPr>
          <p:cNvPr id="5" name="그림 4" descr="텍스트, 폰트, 스크린샷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470" y="4424305"/>
            <a:ext cx="4010025" cy="1314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08471" y="648159"/>
            <a:ext cx="3705225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90366" y="1724285"/>
            <a:ext cx="2506578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중복 바코드 확인</a:t>
            </a:r>
          </a:p>
        </p:txBody>
      </p:sp>
      <p:pic>
        <p:nvPicPr>
          <p:cNvPr id="10" name="그림 9" descr="텍스트, 폰트, 스크린샷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69492" y="4144867"/>
            <a:ext cx="3669765" cy="1028700"/>
          </a:xfrm>
          <a:prstGeom prst="rect">
            <a:avLst/>
          </a:prstGeom>
        </p:spPr>
      </p:pic>
      <p:pic>
        <p:nvPicPr>
          <p:cNvPr id="11" name="그림 10" descr="텍스트, 폰트, 스크린샷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08882" y="4504921"/>
            <a:ext cx="3311947" cy="1162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08097" y="5664868"/>
            <a:ext cx="4082038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정상일 경우 이미 사용한 바코드로 업데이트 후, 이후 중복 방지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93518" y="5178289"/>
            <a:ext cx="3365942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송장 프린트 시간 업데이트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445" y="5848481"/>
            <a:ext cx="3365942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오류 송장 업데이트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2536" y="1203157"/>
            <a:ext cx="6564699" cy="3141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2535" y="1506120"/>
            <a:ext cx="6564699" cy="3141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536" y="1708097"/>
            <a:ext cx="6564699" cy="3141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535" y="2093686"/>
            <a:ext cx="6564699" cy="3141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2536" y="2433374"/>
            <a:ext cx="6564699" cy="3141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6567114" y="1119441"/>
            <a:ext cx="1468913" cy="17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447764" y="1733706"/>
            <a:ext cx="1964671" cy="26632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966868" y="2091751"/>
            <a:ext cx="18365" cy="2415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4804414" y="2431440"/>
            <a:ext cx="1" cy="1993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040477" y="2480230"/>
            <a:ext cx="3657600" cy="4286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040259" y="2933723"/>
            <a:ext cx="3238499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정상 송장 출력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594655" y="1495004"/>
            <a:ext cx="1423010" cy="9556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3)수동 입고</a:t>
            </a:r>
          </a:p>
        </p:txBody>
      </p:sp>
      <p:pic>
        <p:nvPicPr>
          <p:cNvPr id="3" name="그림 2" descr="텍스트, 스크린샷, 소프트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938689"/>
            <a:ext cx="12192000" cy="2134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46079" y="507354"/>
            <a:ext cx="3852038" cy="118619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1.큰화물 </a:t>
            </a:r>
            <a:r>
              <a:rPr lang="en-US" altLang="ko-KR"/>
              <a:t>or </a:t>
            </a:r>
            <a:r>
              <a:rPr lang="ko-KR" altLang="en-US"/>
              <a:t>바코드 불량 등</a:t>
            </a:r>
          </a:p>
          <a:p>
            <a:pPr lvl="0">
              <a:defRPr/>
            </a:pPr>
            <a:r>
              <a:rPr lang="ko-KR" altLang="en-US"/>
              <a:t>특이 화물은 수동 처리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07" y="1620515"/>
            <a:ext cx="12191758" cy="394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 descr="텍스트, 스크린샷, 번호, 소프트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9" y="3534578"/>
            <a:ext cx="3381069" cy="2524699"/>
          </a:xfrm>
          <a:prstGeom prst="rect">
            <a:avLst/>
          </a:prstGeom>
        </p:spPr>
      </p:pic>
      <p:pic>
        <p:nvPicPr>
          <p:cNvPr id="8" name="그림 7" descr="텍스트, 스크린샷, 로고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90453" y="3459640"/>
            <a:ext cx="4219575" cy="1352550"/>
          </a:xfrm>
          <a:prstGeom prst="rect">
            <a:avLst/>
          </a:prstGeom>
        </p:spPr>
      </p:pic>
      <p:pic>
        <p:nvPicPr>
          <p:cNvPr id="9" name="그림 8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71379" y="3459640"/>
            <a:ext cx="4124325" cy="1352550"/>
          </a:xfrm>
          <a:prstGeom prst="rect">
            <a:avLst/>
          </a:prstGeom>
        </p:spPr>
      </p:pic>
      <p:pic>
        <p:nvPicPr>
          <p:cNvPr id="10" name="그림 9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41463" y="5093809"/>
            <a:ext cx="4191000" cy="1352550"/>
          </a:xfrm>
          <a:prstGeom prst="rect">
            <a:avLst/>
          </a:prstGeom>
        </p:spPr>
      </p:pic>
      <p:pic>
        <p:nvPicPr>
          <p:cNvPr id="11" name="그림 10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732636" y="4947607"/>
            <a:ext cx="4236558" cy="13603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420" y="2356184"/>
            <a:ext cx="3549315" cy="26068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8367" y="2609740"/>
            <a:ext cx="3852038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2.정상인 경우 송장 출력</a:t>
            </a:r>
          </a:p>
        </p:txBody>
      </p:sp>
      <p:sp>
        <p:nvSpPr>
          <p:cNvPr id="17" name="직사각형 16"/>
          <p:cNvSpPr/>
          <p:nvPr/>
        </p:nvSpPr>
        <p:spPr>
          <a:xfrm flipV="1">
            <a:off x="1804" y="3538681"/>
            <a:ext cx="3387445" cy="2516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V="1">
            <a:off x="3527201" y="3483597"/>
            <a:ext cx="4222890" cy="1340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flipV="1">
            <a:off x="7750333" y="3492777"/>
            <a:ext cx="4222890" cy="1340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V="1">
            <a:off x="3527200" y="4833164"/>
            <a:ext cx="4250432" cy="1625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flipV="1">
            <a:off x="7777876" y="4823982"/>
            <a:ext cx="4268793" cy="1634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714583" y="2609739"/>
            <a:ext cx="3852038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3.오류인 경우 오류 메시지 출력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1490173" y="2973103"/>
            <a:ext cx="1" cy="505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9394775" y="2927199"/>
            <a:ext cx="1" cy="505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3)수동 입고</a:t>
            </a:r>
          </a:p>
        </p:txBody>
      </p:sp>
      <p:pic>
        <p:nvPicPr>
          <p:cNvPr id="12" name="그림 11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320" y="1304466"/>
            <a:ext cx="7439025" cy="17335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14804" y="1603002"/>
            <a:ext cx="4440812" cy="1185918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>
                <a:ea typeface="+mn-lt"/>
                <a:cs typeface="+mn-lt"/>
              </a:rPr>
              <a:t>1.ManualToPrintController</a:t>
            </a:r>
          </a:p>
          <a:p>
            <a:pPr lvl="0">
              <a:defRPr/>
            </a:pPr>
            <a:r>
              <a:rPr lang="ko-KR" altLang="en-US"/>
              <a:t>에서 오류가 아닐 경우에는 곧바로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2.InvoiceController 재활용 → 송장 프린트</a:t>
            </a:r>
          </a:p>
        </p:txBody>
      </p:sp>
      <p:sp>
        <p:nvSpPr>
          <p:cNvPr id="23" name="직사각형 22"/>
          <p:cNvSpPr/>
          <p:nvPr/>
        </p:nvSpPr>
        <p:spPr>
          <a:xfrm flipV="1">
            <a:off x="350671" y="1574006"/>
            <a:ext cx="7004649" cy="845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350670" y="2556343"/>
            <a:ext cx="7004649" cy="220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7356656" y="1954042"/>
            <a:ext cx="257058" cy="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356655" y="2670138"/>
            <a:ext cx="257058" cy="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 flipV="1">
            <a:off x="350669" y="3878366"/>
            <a:ext cx="7004649" cy="1194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611301" y="4128992"/>
            <a:ext cx="4294917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3.컨베이어 프로시저 재사용</a:t>
            </a:r>
          </a:p>
        </p:txBody>
      </p:sp>
      <p:pic>
        <p:nvPicPr>
          <p:cNvPr id="33" name="그림 32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507" y="3894233"/>
            <a:ext cx="6457950" cy="1181100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>
            <a:off x="7356654" y="4341029"/>
            <a:ext cx="257058" cy="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4)Dashboard</a:t>
            </a:r>
          </a:p>
        </p:txBody>
      </p:sp>
      <p:pic>
        <p:nvPicPr>
          <p:cNvPr id="3" name="그림 2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33016"/>
            <a:ext cx="12192000" cy="51919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0378" y="2711097"/>
            <a:ext cx="2138142" cy="4247317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D+0은 오늘 센터에 들어오고 아직 출고가 안된 화물들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D+1은 어제 센터에 들어오고 아직 출고가 안된 화물들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D+2는 이틀 전에 센터에 들어와 아직 출고가 안된 화물들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선입선출 원칙에 따라 D+2 이상 된 화물부터 처리한다</a:t>
            </a:r>
          </a:p>
        </p:txBody>
      </p:sp>
      <p:sp>
        <p:nvSpPr>
          <p:cNvPr id="6" name="직사각형 5"/>
          <p:cNvSpPr/>
          <p:nvPr/>
        </p:nvSpPr>
        <p:spPr>
          <a:xfrm flipV="1">
            <a:off x="424116" y="1427114"/>
            <a:ext cx="2799878" cy="661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/>
        </p:nvSpPr>
        <p:spPr>
          <a:xfrm>
            <a:off x="7640051" y="1253288"/>
            <a:ext cx="2957763" cy="208547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405"/>
            <a:ext cx="9144000" cy="820660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사용된 기술들</a:t>
            </a:r>
            <a:endParaRPr lang="en-US"/>
          </a:p>
        </p:txBody>
      </p:sp>
      <p:sp>
        <p:nvSpPr>
          <p:cNvPr id="6" name="직사각형 5"/>
          <p:cNvSpPr/>
          <p:nvPr/>
        </p:nvSpPr>
        <p:spPr>
          <a:xfrm>
            <a:off x="8442159" y="1042736"/>
            <a:ext cx="1353552" cy="481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582526" y="1072814"/>
            <a:ext cx="1443788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 환경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012657" y="1183105"/>
            <a:ext cx="4842710" cy="4922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06052" y="1002631"/>
            <a:ext cx="2255920" cy="4211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26367" y="1082842"/>
            <a:ext cx="2787314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 언어 / 플랫폼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6376736" y="3799972"/>
            <a:ext cx="2957763" cy="230605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188868" y="3559341"/>
            <a:ext cx="1452770" cy="481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08657" y="3619497"/>
            <a:ext cx="2165683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사용 가능 도구</a:t>
            </a: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​</a:t>
            </a:r>
          </a:p>
        </p:txBody>
      </p:sp>
      <p:pic>
        <p:nvPicPr>
          <p:cNvPr id="8" name="그림 7" descr="그래픽, 로고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7864" y="1775661"/>
            <a:ext cx="695325" cy="820153"/>
          </a:xfrm>
          <a:prstGeom prst="rect">
            <a:avLst/>
          </a:prstGeom>
        </p:spPr>
      </p:pic>
      <p:pic>
        <p:nvPicPr>
          <p:cNvPr id="10" name="그림 9" descr="그래픽, 폰트, 로고, 그래픽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3075" y="4409072"/>
            <a:ext cx="1918035" cy="937460"/>
          </a:xfrm>
          <a:prstGeom prst="rect">
            <a:avLst/>
          </a:prstGeom>
        </p:spPr>
      </p:pic>
      <p:pic>
        <p:nvPicPr>
          <p:cNvPr id="11" name="그림 10" descr="폰트, 그래픽, 상징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98885" y="3044740"/>
            <a:ext cx="2114049" cy="898861"/>
          </a:xfrm>
          <a:prstGeom prst="rect">
            <a:avLst/>
          </a:prstGeom>
        </p:spPr>
      </p:pic>
      <p:pic>
        <p:nvPicPr>
          <p:cNvPr id="15" name="그림 14" descr="로고, 상징, 직사각형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07355" y="1774408"/>
            <a:ext cx="1383131" cy="822659"/>
          </a:xfrm>
          <a:prstGeom prst="rect">
            <a:avLst/>
          </a:prstGeom>
        </p:spPr>
      </p:pic>
      <p:pic>
        <p:nvPicPr>
          <p:cNvPr id="17" name="그림 16" descr="텍스트, 폰트, 로고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358189" y="1773655"/>
            <a:ext cx="868781" cy="824164"/>
          </a:xfrm>
          <a:prstGeom prst="rect">
            <a:avLst/>
          </a:prstGeom>
        </p:spPr>
      </p:pic>
      <p:pic>
        <p:nvPicPr>
          <p:cNvPr id="21" name="그림 20" descr="직사각형, 일렉트릭 블루, 블루, 상징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46082" y="3050006"/>
            <a:ext cx="748967" cy="747963"/>
          </a:xfrm>
          <a:prstGeom prst="rect">
            <a:avLst/>
          </a:prstGeom>
        </p:spPr>
      </p:pic>
      <p:pic>
        <p:nvPicPr>
          <p:cNvPr id="22" name="그림 21" descr="고양이, 클립아트, 포유류, 만화 영화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881939" y="4433385"/>
            <a:ext cx="1771149" cy="878808"/>
          </a:xfrm>
          <a:prstGeom prst="rect">
            <a:avLst/>
          </a:prstGeom>
        </p:spPr>
      </p:pic>
      <p:pic>
        <p:nvPicPr>
          <p:cNvPr id="23" name="그림 22" descr="폰트, 그래픽, 텍스트, 일렉트릭 블루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319085" y="1787442"/>
            <a:ext cx="1589673" cy="355433"/>
          </a:xfrm>
          <a:prstGeom prst="rect">
            <a:avLst/>
          </a:prstGeom>
        </p:spPr>
      </p:pic>
      <p:pic>
        <p:nvPicPr>
          <p:cNvPr id="24" name="그림 23" descr="원, 다채로움, 그래픽, 그래픽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825414" y="2375985"/>
            <a:ext cx="556963" cy="541925"/>
          </a:xfrm>
          <a:prstGeom prst="rect">
            <a:avLst/>
          </a:prstGeom>
        </p:spPr>
      </p:pic>
      <p:pic>
        <p:nvPicPr>
          <p:cNvPr id="25" name="그림 24" descr="폰트, 그래픽, 그래픽 디자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510155" y="4245833"/>
            <a:ext cx="1350545" cy="481766"/>
          </a:xfrm>
          <a:prstGeom prst="rect">
            <a:avLst/>
          </a:prstGeom>
        </p:spPr>
      </p:pic>
      <p:pic>
        <p:nvPicPr>
          <p:cNvPr id="26" name="그림 25" descr="로고, 그래픽, 폰트, 노랑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960043" y="4873912"/>
            <a:ext cx="969545" cy="820153"/>
          </a:xfrm>
          <a:prstGeom prst="rect">
            <a:avLst/>
          </a:prstGeom>
        </p:spPr>
      </p:pic>
      <p:pic>
        <p:nvPicPr>
          <p:cNvPr id="27" name="그림 26" descr="노랑, 폰트, 로고, 그래픽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511054" y="4830930"/>
            <a:ext cx="946485" cy="976062"/>
          </a:xfrm>
          <a:prstGeom prst="rect">
            <a:avLst/>
          </a:prstGeom>
        </p:spPr>
      </p:pic>
      <p:sp>
        <p:nvSpPr>
          <p:cNvPr id="28" name="사각형: 둥근 모서리 27"/>
          <p:cNvSpPr/>
          <p:nvPr/>
        </p:nvSpPr>
        <p:spPr>
          <a:xfrm>
            <a:off x="9494919" y="3799971"/>
            <a:ext cx="2075448" cy="230605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815764" y="3499183"/>
            <a:ext cx="1353552" cy="481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775658" y="3529261"/>
            <a:ext cx="1864892" cy="379358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데이터베이스​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31" name="그림 30" descr="물고기, 그래픽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994733" y="4492791"/>
            <a:ext cx="1176086" cy="689812"/>
          </a:xfrm>
          <a:prstGeom prst="rect">
            <a:avLst/>
          </a:prstGeom>
        </p:spPr>
      </p:pic>
      <p:pic>
        <p:nvPicPr>
          <p:cNvPr id="3" name="그림 2" descr="폰트, 로고, 그래픽, 텍스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870805" y="4198402"/>
            <a:ext cx="1426340" cy="591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4)Dashboard</a:t>
            </a:r>
          </a:p>
        </p:txBody>
      </p:sp>
      <p:pic>
        <p:nvPicPr>
          <p:cNvPr id="7" name="그림 6" descr="텍스트, 스크린샷, 도표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56" y="1059455"/>
            <a:ext cx="3619500" cy="5638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flipV="1">
            <a:off x="451658" y="2060584"/>
            <a:ext cx="3203829" cy="735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51892" y="3036644"/>
            <a:ext cx="2245894" cy="120032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엑셀로 다운 받아</a:t>
            </a:r>
          </a:p>
          <a:p>
            <a:pPr lvl="0">
              <a:defRPr/>
            </a:pPr>
            <a:r>
              <a:rPr lang="ko-KR" altLang="en-US"/>
              <a:t>원하는 상태의 데이터</a:t>
            </a:r>
          </a:p>
          <a:p>
            <a:pPr lvl="0">
              <a:defRPr/>
            </a:pPr>
            <a:r>
              <a:rPr lang="ko-KR" altLang="en-US"/>
              <a:t>조작을 할 수 있다</a:t>
            </a:r>
          </a:p>
        </p:txBody>
      </p:sp>
      <p:pic>
        <p:nvPicPr>
          <p:cNvPr id="9" name="그림 8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90955" y="1055840"/>
            <a:ext cx="4399632" cy="2900994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94913" y="5148836"/>
            <a:ext cx="4153015" cy="1132328"/>
          </a:xfrm>
          <a:prstGeom prst="rect">
            <a:avLst/>
          </a:prstGeom>
        </p:spPr>
      </p:pic>
      <p:sp>
        <p:nvSpPr>
          <p:cNvPr id="12" name="화살표: 오른쪽 11"/>
          <p:cNvSpPr/>
          <p:nvPr/>
        </p:nvSpPr>
        <p:spPr>
          <a:xfrm rot="5400000">
            <a:off x="5143862" y="4303825"/>
            <a:ext cx="551447" cy="42110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96561" y="4241856"/>
            <a:ext cx="2799516" cy="120032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송장이 안 찍힌 화물 필터링</a:t>
            </a:r>
          </a:p>
          <a:p>
            <a:pPr lvl="0">
              <a:defRPr/>
            </a:pPr>
            <a:r>
              <a:rPr lang="ko-KR" altLang="en-US"/>
              <a:t>하여 화물을 추적할 수 있다</a:t>
            </a:r>
          </a:p>
        </p:txBody>
      </p:sp>
      <p:sp>
        <p:nvSpPr>
          <p:cNvPr id="14" name="직사각형 13"/>
          <p:cNvSpPr/>
          <p:nvPr/>
        </p:nvSpPr>
        <p:spPr>
          <a:xfrm flipV="1">
            <a:off x="6887344" y="3345885"/>
            <a:ext cx="1239154" cy="156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131" y="1012657"/>
            <a:ext cx="4110789" cy="57751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91624" y="1012656"/>
            <a:ext cx="4404572" cy="57751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771816" y="1012655"/>
            <a:ext cx="3422235" cy="57751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V="1">
            <a:off x="6097801" y="5347282"/>
            <a:ext cx="1239154" cy="156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69369" y="1978732"/>
            <a:ext cx="3301503" cy="1922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36835" y="3150136"/>
            <a:ext cx="3541005" cy="190500"/>
          </a:xfrm>
          <a:prstGeom prst="rect">
            <a:avLst/>
          </a:prstGeom>
        </p:spPr>
      </p:pic>
      <p:pic>
        <p:nvPicPr>
          <p:cNvPr id="23" name="그림 22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66672" y="2566586"/>
            <a:ext cx="1066800" cy="4762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74234" y="3645593"/>
            <a:ext cx="3136424" cy="203132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화물 개수, 가격 총합, 평균 가격</a:t>
            </a:r>
          </a:p>
          <a:p>
            <a:pPr lvl="0">
              <a:defRPr/>
            </a:pPr>
            <a:r>
              <a:rPr lang="ko-KR" altLang="en-US"/>
              <a:t>평균무게, 총무게, 내용물 등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신고 및 보고에 필요한 자료들을</a:t>
            </a:r>
          </a:p>
          <a:p>
            <a:pPr lvl="0">
              <a:defRPr/>
            </a:pPr>
            <a:r>
              <a:rPr lang="ko-KR" altLang="en-US"/>
              <a:t>엑셀에서 조작할 수 있다</a:t>
            </a:r>
          </a:p>
        </p:txBody>
      </p:sp>
      <p:pic>
        <p:nvPicPr>
          <p:cNvPr id="26" name="그림 25" descr="텍스트, 폰트, 스크린샷, 상징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769082" y="1459791"/>
            <a:ext cx="933450" cy="504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4)Dashboard </a:t>
            </a:r>
            <a:r>
              <a:rPr lang="en-US" altLang="ko-KR"/>
              <a:t>--</a:t>
            </a:r>
            <a:r>
              <a:rPr lang="ko-KR" altLang="en-US"/>
              <a:t> 주요 코드</a:t>
            </a:r>
          </a:p>
        </p:txBody>
      </p:sp>
      <p:pic>
        <p:nvPicPr>
          <p:cNvPr id="3" name="그림 2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4131" y="1236356"/>
            <a:ext cx="3276600" cy="2200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0051" y="1433763"/>
            <a:ext cx="6351046" cy="1736157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1.conveyor_time을 Date객체화를 시킨다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2.D+1은 하루전</a:t>
            </a:r>
            <a:r>
              <a:rPr lang="en-US" altLang="ko-KR"/>
              <a:t>,</a:t>
            </a:r>
            <a:r>
              <a:rPr lang="ko-KR" altLang="en-US"/>
              <a:t> D+2는 이틀 전 화물이기 때문에</a:t>
            </a:r>
          </a:p>
          <a:p>
            <a:pPr lvl="0">
              <a:defRPr/>
            </a:pPr>
            <a:r>
              <a:rPr lang="ko-KR" altLang="en-US"/>
              <a:t>getDate()에서 -1, -2를 한다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8" name="그림 7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78" y="3601081"/>
            <a:ext cx="4219575" cy="14001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71737" y="3940341"/>
            <a:ext cx="4422997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3.formatDate로 날짜를 포맷에 맞춘다</a:t>
            </a:r>
          </a:p>
        </p:txBody>
      </p:sp>
      <p:pic>
        <p:nvPicPr>
          <p:cNvPr id="19" name="그림 18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86644" y="5317704"/>
            <a:ext cx="7334250" cy="6477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09348" y="5451899"/>
            <a:ext cx="3699710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4.당일, +1일 +2일로 필터된 값들을</a:t>
            </a:r>
          </a:p>
          <a:p>
            <a:pPr lvl="0">
              <a:defRPr/>
            </a:pPr>
            <a:r>
              <a:rPr lang="ko-KR" altLang="en-US"/>
              <a:t>&lt;Today/&gt;, &lt;OneDayAgo/&gt;,&lt;TwoDayAgo/&gt;</a:t>
            </a:r>
            <a:br>
              <a:rPr lang="ko-KR" altLang="en-US"/>
            </a:br>
            <a:r>
              <a:rPr lang="ko-KR" altLang="en-US"/>
              <a:t>컴포넌트에 prop으로 보낸다</a:t>
            </a:r>
          </a:p>
        </p:txBody>
      </p:sp>
      <p:sp>
        <p:nvSpPr>
          <p:cNvPr id="27" name="직사각형 26"/>
          <p:cNvSpPr/>
          <p:nvPr/>
        </p:nvSpPr>
        <p:spPr>
          <a:xfrm flipV="1">
            <a:off x="-7378" y="1234319"/>
            <a:ext cx="3268094" cy="2185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-7378" y="3593764"/>
            <a:ext cx="4222888" cy="1396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flipV="1">
            <a:off x="-71642" y="5292199"/>
            <a:ext cx="7325972" cy="64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" name="그림 29" descr="스크린샷, 텍스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4993" y="6226940"/>
            <a:ext cx="7134225" cy="6286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flipV="1">
            <a:off x="-7378" y="6228632"/>
            <a:ext cx="7142358" cy="624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4)Dashboard </a:t>
            </a:r>
            <a:r>
              <a:rPr lang="en-US" altLang="ko-KR"/>
              <a:t>--</a:t>
            </a:r>
            <a:r>
              <a:rPr lang="ko-KR" altLang="en-US"/>
              <a:t> 주요 코드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052" y="904932"/>
            <a:ext cx="4362450" cy="219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2561" y="823848"/>
            <a:ext cx="5171524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>
                <a:ea typeface="+mn-lt"/>
                <a:cs typeface="+mn-lt"/>
              </a:rPr>
              <a:t>1.npm</a:t>
            </a:r>
            <a:r>
              <a:rPr lang="ko-KR">
                <a:ea typeface="+mn-lt"/>
                <a:cs typeface="+mn-lt"/>
              </a:rPr>
              <a:t> install recharts</a:t>
            </a:r>
            <a:r>
              <a:rPr lang="ko-KR" altLang="en-US">
                <a:ea typeface="+mn-lt"/>
                <a:cs typeface="+mn-lt"/>
              </a:rPr>
              <a:t>로 라이브러리 설치</a:t>
            </a:r>
            <a:endParaRPr lang="ko-KR"/>
          </a:p>
        </p:txBody>
      </p:sp>
      <p:pic>
        <p:nvPicPr>
          <p:cNvPr id="7" name="그림 6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429" y="2486025"/>
            <a:ext cx="2495550" cy="1885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74610" y="3062011"/>
            <a:ext cx="5795210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3.파이차트에 data 값 넣어서 원 그래프 구현</a:t>
            </a:r>
          </a:p>
        </p:txBody>
      </p:sp>
      <p:pic>
        <p:nvPicPr>
          <p:cNvPr id="10" name="그림 9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377" y="1354960"/>
            <a:ext cx="6172200" cy="9715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1115" y="1647577"/>
            <a:ext cx="5278761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2.필터된 값들을 .length로 화물 갯수를 추출하고</a:t>
            </a:r>
          </a:p>
        </p:txBody>
      </p:sp>
      <p:sp>
        <p:nvSpPr>
          <p:cNvPr id="17" name="직사각형 16"/>
          <p:cNvSpPr/>
          <p:nvPr/>
        </p:nvSpPr>
        <p:spPr>
          <a:xfrm flipV="1">
            <a:off x="1803" y="903813"/>
            <a:ext cx="4443226" cy="202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V="1">
            <a:off x="1803" y="1353668"/>
            <a:ext cx="6169202" cy="955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66068" y="2482897"/>
            <a:ext cx="2496914" cy="1873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658" y="4774550"/>
            <a:ext cx="5048250" cy="12382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 flipV="1">
            <a:off x="66068" y="4778077"/>
            <a:ext cx="5049154" cy="124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245212" y="5127673"/>
            <a:ext cx="5795210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4.useEffect로 자동으로 데이터 요청하여 화면에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771" y="919"/>
            <a:ext cx="9906000" cy="739506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/>
              <a:t>세부 </a:t>
            </a:r>
            <a:r>
              <a:rPr lang="ko-KR" altLang="en-US"/>
              <a:t>기능&gt;    4)Dashboard -- 주요 코드</a:t>
            </a:r>
          </a:p>
        </p:txBody>
      </p:sp>
      <p:pic>
        <p:nvPicPr>
          <p:cNvPr id="3" name="그림 2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23" y="889726"/>
            <a:ext cx="5724525" cy="1314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6765" y="1150730"/>
            <a:ext cx="4852736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1.DashBoard에 가져올 데이터들은 view를 참조한다</a:t>
            </a:r>
          </a:p>
        </p:txBody>
      </p:sp>
      <p:pic>
        <p:nvPicPr>
          <p:cNvPr id="8" name="그림 7" descr="텍스트, 스크린샷, 폰트, 문서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44" y="2191955"/>
            <a:ext cx="3048689" cy="46611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5159" y="2689952"/>
            <a:ext cx="6737684" cy="365668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2.컨베이어 테이블과 송장 테이블이 합하여 </a:t>
            </a:r>
            <a:r>
              <a:rPr lang="en-US" altLang="ko-KR"/>
              <a:t>View</a:t>
            </a:r>
            <a:r>
              <a:rPr lang="ko-KR" altLang="en-US"/>
              <a:t> 만들기</a:t>
            </a:r>
          </a:p>
        </p:txBody>
      </p:sp>
      <p:pic>
        <p:nvPicPr>
          <p:cNvPr id="12" name="그림 11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36058" y="3999754"/>
            <a:ext cx="8753475" cy="13811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2507" y="5593795"/>
            <a:ext cx="7122443" cy="90987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3.이렇게 있는 데이터들은 출고할 때 바코드를 찍으면</a:t>
            </a:r>
          </a:p>
          <a:p>
            <a:pPr lvl="0">
              <a:defRPr/>
            </a:pPr>
            <a:r>
              <a:rPr lang="ko-KR" altLang="en-US"/>
              <a:t>Conveyor에 있는 데이터들이 빠지면서, DashBoard에도 해당 데이터들이 빠진다</a:t>
            </a:r>
          </a:p>
        </p:txBody>
      </p:sp>
      <p:sp>
        <p:nvSpPr>
          <p:cNvPr id="19" name="직사각형 18"/>
          <p:cNvSpPr/>
          <p:nvPr/>
        </p:nvSpPr>
        <p:spPr>
          <a:xfrm flipV="1">
            <a:off x="1803" y="894633"/>
            <a:ext cx="5728527" cy="1304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flipV="1">
            <a:off x="1802" y="2198295"/>
            <a:ext cx="3047756" cy="4646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flipV="1">
            <a:off x="3527199" y="4020324"/>
            <a:ext cx="8464382" cy="1377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65DF0-1237-B405-7CA9-7930854C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20E0-2F1E-3EF0-78AC-6FA5E47A4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ko-KR" altLang="en-US" dirty="0"/>
              <a:t>시연</a:t>
            </a:r>
          </a:p>
        </p:txBody>
      </p:sp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8E0410D0-CCF4-9811-CCC2-7815BF23D3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</p:spTree>
    <p:extLst>
      <p:ext uri="{BB962C8B-B14F-4D97-AF65-F5344CB8AC3E}">
        <p14:creationId xmlns:p14="http://schemas.microsoft.com/office/powerpoint/2010/main" val="2594059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느낀점</a:t>
            </a:r>
            <a:endParaRPr lang="en-US"/>
          </a:p>
        </p:txBody>
      </p:sp>
      <p:pic>
        <p:nvPicPr>
          <p:cNvPr id="24" name="Picture Placeholder 7" descr="Looking up view of tall building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60" b="60"/>
          <a:stretch>
            <a:fillRect/>
          </a:stretch>
        </p:blipFill>
        <p:spPr>
          <a:noFill/>
        </p:spPr>
      </p:pic>
      <p:sp>
        <p:nvSpPr>
          <p:cNvPr id="25" name="TextBox 24"/>
          <p:cNvSpPr txBox="1"/>
          <p:nvPr/>
        </p:nvSpPr>
        <p:spPr>
          <a:xfrm>
            <a:off x="4101702" y="2069702"/>
            <a:ext cx="6588127" cy="367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ko-KR" altLang="en-US"/>
              <a:t>감사합니다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019" y="487089"/>
            <a:ext cx="3533575" cy="638518"/>
          </a:xfrm>
          <a:noFill/>
        </p:spPr>
        <p:txBody>
          <a:bodyPr/>
          <a:lstStyle/>
          <a:p>
            <a:pPr lvl="0">
              <a:defRPr/>
            </a:pPr>
            <a:r>
              <a:rPr lang="ko-KR" altLang="en-US"/>
              <a:t>프로젝트 일정표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9750" y="7042150"/>
            <a:ext cx="10953750" cy="46005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89754" y="1356121"/>
            <a:ext cx="10973596" cy="4643438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1366440"/>
            <a:ext cx="1095375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90" y="918"/>
            <a:ext cx="1211856" cy="638518"/>
          </a:xfrm>
          <a:noFill/>
        </p:spPr>
        <p:txBody>
          <a:bodyPr/>
          <a:lstStyle/>
          <a:p>
            <a:pPr lvl="0">
              <a:defRPr/>
            </a:pPr>
            <a:r>
              <a:rPr lang="en-US"/>
              <a:t>ERD</a:t>
            </a:r>
          </a:p>
        </p:txBody>
      </p:sp>
      <p:pic>
        <p:nvPicPr>
          <p:cNvPr id="5" name="그림 4" descr="텍스트, 스크린샷, 번호, 소프트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77493" y="9524"/>
            <a:ext cx="8195063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18818" y="1465262"/>
            <a:ext cx="1567657" cy="2887266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2723E-1C90-A4C5-E809-474AF8B6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3735-8687-0B9D-B41F-4BC08564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71" y="919"/>
            <a:ext cx="9906000" cy="620157"/>
          </a:xfrm>
          <a:noFill/>
        </p:spPr>
        <p:txBody>
          <a:bodyPr/>
          <a:lstStyle/>
          <a:p>
            <a:r>
              <a:rPr lang="ko-KR" altLang="en-US" dirty="0"/>
              <a:t>비지니스</a:t>
            </a:r>
            <a:r>
              <a:rPr lang="en-US" dirty="0"/>
              <a:t> </a:t>
            </a:r>
            <a:r>
              <a:rPr lang="ko-KR" altLang="en-US" dirty="0"/>
              <a:t>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D4183-88CC-FA17-4951-3A93904B95C2}"/>
              </a:ext>
            </a:extLst>
          </p:cNvPr>
          <p:cNvSpPr txBox="1"/>
          <p:nvPr/>
        </p:nvSpPr>
        <p:spPr>
          <a:xfrm>
            <a:off x="4119124" y="133602"/>
            <a:ext cx="57250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우선 물류 비지니스는 어떻게 작동 하는가?</a:t>
            </a:r>
          </a:p>
        </p:txBody>
      </p:sp>
      <p:pic>
        <p:nvPicPr>
          <p:cNvPr id="6" name="그림 5" descr="원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088260-3D24-ED1F-A741-46F10A57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722" y="5415535"/>
            <a:ext cx="1003568" cy="1002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65BCF4-DB93-BDFF-904D-F168EB2A5CFD}"/>
              </a:ext>
            </a:extLst>
          </p:cNvPr>
          <p:cNvSpPr txBox="1"/>
          <p:nvPr/>
        </p:nvSpPr>
        <p:spPr>
          <a:xfrm>
            <a:off x="6554190" y="5622105"/>
            <a:ext cx="18087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1.고객/셀러 </a:t>
            </a:r>
            <a:endParaRPr lang="ko-KR"/>
          </a:p>
          <a:p>
            <a:r>
              <a:rPr lang="ko-KR" altLang="en-US" dirty="0"/>
              <a:t>   택배 주문 등록</a:t>
            </a:r>
            <a:endParaRPr lang="ko-KR"/>
          </a:p>
        </p:txBody>
      </p:sp>
      <p:pic>
        <p:nvPicPr>
          <p:cNvPr id="8" name="그림 7" descr="상징, 로고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3E829B-8870-1A91-55E6-9A9B0C9F2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88" y="5424487"/>
            <a:ext cx="1286794" cy="1049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0954EA-7AF3-0D01-C780-2BF3F3EFC889}"/>
              </a:ext>
            </a:extLst>
          </p:cNvPr>
          <p:cNvSpPr txBox="1"/>
          <p:nvPr/>
        </p:nvSpPr>
        <p:spPr>
          <a:xfrm>
            <a:off x="1761853" y="5658827"/>
            <a:ext cx="16801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2.배송사 </a:t>
            </a:r>
          </a:p>
          <a:p>
            <a:r>
              <a:rPr lang="ko-KR" altLang="en-US" dirty="0"/>
              <a:t>   화물 회수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A8E203-61C9-BC00-95EF-AFEFE4A05270}"/>
              </a:ext>
            </a:extLst>
          </p:cNvPr>
          <p:cNvCxnSpPr/>
          <p:nvPr/>
        </p:nvCxnSpPr>
        <p:spPr>
          <a:xfrm flipH="1">
            <a:off x="3126329" y="5964811"/>
            <a:ext cx="1438542" cy="1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케치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41700F-1664-7A68-5C6C-A1486108A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77" y="538793"/>
            <a:ext cx="1296663" cy="113496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A0F4248-357F-9806-9A72-EBF6C1BCF82A}"/>
              </a:ext>
            </a:extLst>
          </p:cNvPr>
          <p:cNvCxnSpPr>
            <a:cxnSpLocks/>
          </p:cNvCxnSpPr>
          <p:nvPr/>
        </p:nvCxnSpPr>
        <p:spPr>
          <a:xfrm flipH="1" flipV="1">
            <a:off x="1023943" y="2173284"/>
            <a:ext cx="15529" cy="2497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396801-4BD5-7D82-A115-5609C4FC0D93}"/>
              </a:ext>
            </a:extLst>
          </p:cNvPr>
          <p:cNvSpPr txBox="1"/>
          <p:nvPr/>
        </p:nvSpPr>
        <p:spPr>
          <a:xfrm>
            <a:off x="1559876" y="875668"/>
            <a:ext cx="19280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3.물류 센터 </a:t>
            </a:r>
            <a:endParaRPr lang="ko-KR"/>
          </a:p>
          <a:p>
            <a:r>
              <a:rPr lang="ko-KR" altLang="en-US" dirty="0"/>
              <a:t>   도착</a:t>
            </a:r>
            <a:endParaRPr lang="ko-KR" dirty="0"/>
          </a:p>
        </p:txBody>
      </p:sp>
      <p:pic>
        <p:nvPicPr>
          <p:cNvPr id="16" name="그림 15" descr="폰트, 상징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9D0061-EDE9-B495-F0C8-AE97D82A0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086" y="540457"/>
            <a:ext cx="1933231" cy="1131639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A1522D5-4FE3-43A9-AF30-F8CEF7BCC3F9}"/>
              </a:ext>
            </a:extLst>
          </p:cNvPr>
          <p:cNvCxnSpPr>
            <a:cxnSpLocks/>
          </p:cNvCxnSpPr>
          <p:nvPr/>
        </p:nvCxnSpPr>
        <p:spPr>
          <a:xfrm>
            <a:off x="2930702" y="1200014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98A84F-99C0-EEA8-418C-1FA54047AB3E}"/>
              </a:ext>
            </a:extLst>
          </p:cNvPr>
          <p:cNvSpPr txBox="1"/>
          <p:nvPr/>
        </p:nvSpPr>
        <p:spPr>
          <a:xfrm>
            <a:off x="6554188" y="774680"/>
            <a:ext cx="19280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4.자동화 및 수동</a:t>
            </a:r>
            <a:endParaRPr lang="ko-KR" dirty="0"/>
          </a:p>
          <a:p>
            <a:r>
              <a:rPr lang="ko-KR" altLang="en-US" dirty="0"/>
              <a:t>   입고 작업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C121A4-05B5-3FCB-DC2A-BE7E914B88CF}"/>
              </a:ext>
            </a:extLst>
          </p:cNvPr>
          <p:cNvCxnSpPr>
            <a:cxnSpLocks/>
          </p:cNvCxnSpPr>
          <p:nvPr/>
        </p:nvCxnSpPr>
        <p:spPr>
          <a:xfrm>
            <a:off x="8292244" y="1154110"/>
            <a:ext cx="1425842" cy="9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상징, 로고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594A1E-AE24-CA80-724B-CAC1F2A19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218" y="540341"/>
            <a:ext cx="1286794" cy="10492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527C54-4EF0-B848-BF3C-0DB02B5FECC5}"/>
              </a:ext>
            </a:extLst>
          </p:cNvPr>
          <p:cNvSpPr txBox="1"/>
          <p:nvPr/>
        </p:nvSpPr>
        <p:spPr>
          <a:xfrm>
            <a:off x="11107828" y="774682"/>
            <a:ext cx="1175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5.배송사 </a:t>
            </a:r>
          </a:p>
          <a:p>
            <a:r>
              <a:rPr lang="ko-KR" altLang="en-US" dirty="0"/>
              <a:t>   출고</a:t>
            </a:r>
          </a:p>
        </p:txBody>
      </p:sp>
      <p:pic>
        <p:nvPicPr>
          <p:cNvPr id="22" name="그림 21" descr="상징, 폰트, 클립아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9D83F6-95A7-309F-D600-BB2F483B9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7087" y="5151016"/>
            <a:ext cx="1276236" cy="1265678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325DB12-5F65-1BCF-6C5E-7A29ED44F03D}"/>
              </a:ext>
            </a:extLst>
          </p:cNvPr>
          <p:cNvCxnSpPr>
            <a:cxnSpLocks/>
          </p:cNvCxnSpPr>
          <p:nvPr/>
        </p:nvCxnSpPr>
        <p:spPr>
          <a:xfrm>
            <a:off x="10468074" y="2145628"/>
            <a:ext cx="12013" cy="2497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587D11-3274-B501-DE92-553E756D9870}"/>
              </a:ext>
            </a:extLst>
          </p:cNvPr>
          <p:cNvSpPr txBox="1"/>
          <p:nvPr/>
        </p:nvSpPr>
        <p:spPr>
          <a:xfrm>
            <a:off x="11107827" y="5447670"/>
            <a:ext cx="117525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6.화물</a:t>
            </a:r>
            <a:endParaRPr lang="ko-KR" dirty="0"/>
          </a:p>
          <a:p>
            <a:r>
              <a:rPr lang="ko-KR" altLang="en-US" dirty="0"/>
              <a:t> 도착</a:t>
            </a:r>
            <a:endParaRPr 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20769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2411</Words>
  <Application>Microsoft Office PowerPoint</Application>
  <PresentationFormat>와이드스크린</PresentationFormat>
  <Paragraphs>581</Paragraphs>
  <Slides>66</Slides>
  <Notes>66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2" baseType="lpstr">
      <vt:lpstr>Aptos</vt:lpstr>
      <vt:lpstr>Arial</vt:lpstr>
      <vt:lpstr>Calibri</vt:lpstr>
      <vt:lpstr>Univers Condensed Light</vt:lpstr>
      <vt:lpstr>Walbaum Display Light</vt:lpstr>
      <vt:lpstr>AngleLinesVTI</vt:lpstr>
      <vt:lpstr>카제노 택배 서비스 / 물류   통합 시스템</vt:lpstr>
      <vt:lpstr>AGENDA</vt:lpstr>
      <vt:lpstr>    자기소개</vt:lpstr>
      <vt:lpstr>기획 의도</vt:lpstr>
      <vt:lpstr>기획 의도</vt:lpstr>
      <vt:lpstr>사용된 기술들</vt:lpstr>
      <vt:lpstr>프로젝트 일정표</vt:lpstr>
      <vt:lpstr>ERD</vt:lpstr>
      <vt:lpstr>비지니스 프로세스</vt:lpstr>
      <vt:lpstr>비지니스 프로세스 </vt:lpstr>
      <vt:lpstr>비지니스 프로세스 </vt:lpstr>
      <vt:lpstr>비지니스 프로세스  </vt:lpstr>
      <vt:lpstr>비지니스 프로세스  </vt:lpstr>
      <vt:lpstr>비지니스 프로세스  </vt:lpstr>
      <vt:lpstr>비지니스 프로세스  </vt:lpstr>
      <vt:lpstr>고객 서비스 페이지</vt:lpstr>
      <vt:lpstr>고객 서비스 페이지</vt:lpstr>
      <vt:lpstr>&lt;서비스 페이지 기본 구조&gt;</vt:lpstr>
      <vt:lpstr>&lt;서비스 페이지 기본 구조&gt;</vt:lpstr>
      <vt:lpstr>&lt;서비스 페이지 기본 구조&gt;</vt:lpstr>
      <vt:lpstr>&lt;서비스 페이지 기본 구조&gt;</vt:lpstr>
      <vt:lpstr>       &lt;세부 기능&gt;    1)회원가입</vt:lpstr>
      <vt:lpstr>       &lt;세부 기능&gt;    1)로그인</vt:lpstr>
      <vt:lpstr>&lt;세부 기능&gt;    2)로그인   -- 주요 코드</vt:lpstr>
      <vt:lpstr>&lt;세부 기능&gt;    2)로그인   -- 주요 코드</vt:lpstr>
      <vt:lpstr>&lt;세부 기능&gt;    3)회사 소개</vt:lpstr>
      <vt:lpstr>&lt;세부 기능&gt;    3)회사 소개   -- 주요 코드</vt:lpstr>
      <vt:lpstr>&lt;세부 기능&gt;    4)일반 고객 서비스이용</vt:lpstr>
      <vt:lpstr>&lt;세부 기능&gt;    4)일반 고객 서비스이용   -- 주요 코드</vt:lpstr>
      <vt:lpstr>&lt;세부 기능&gt;    4)일반 고객 서비스이용   -- 주요 코드</vt:lpstr>
      <vt:lpstr>&lt;세부 기능&gt;    4)일반 고객 서비스이용   -- 주요 코드 </vt:lpstr>
      <vt:lpstr>&lt;세부 기능&gt;    5)셀러 고객 서비스이용</vt:lpstr>
      <vt:lpstr>&lt;세부 기능&gt;    5)셀러 고객 서비스이용</vt:lpstr>
      <vt:lpstr>&lt;세부 기능&gt;    5)셀러 고객 서비스이용   -- 주요 코드</vt:lpstr>
      <vt:lpstr>&lt;세부 기능&gt;    6)고객의 소리</vt:lpstr>
      <vt:lpstr>&lt;세부 기능&gt;    6)고객의 소리</vt:lpstr>
      <vt:lpstr>&lt;세부 기능&gt;    6)고객의 소리  -- 주요 코드</vt:lpstr>
      <vt:lpstr>&lt;세부 기능&gt;    7)마이페이지(정보변경)</vt:lpstr>
      <vt:lpstr>&lt;세부 기능&gt;    7)마이페이지(물건 위치)</vt:lpstr>
      <vt:lpstr>&lt;세부 기능&gt;    7)마이페이지(물건 위치)  -- 주요 코드</vt:lpstr>
      <vt:lpstr>&lt;세부 기능&gt;    8)마이페이지(충전)  -- 프론트</vt:lpstr>
      <vt:lpstr>&lt;세부 기능&gt;    8)마이페이지(충전)  -- 프론트</vt:lpstr>
      <vt:lpstr>&lt;세부 기능&gt;    8)마이페이지(충전)  -- 백엔드</vt:lpstr>
      <vt:lpstr>&lt;세부 기능&gt;    9)마이페이지(바코드 재 프린트)  --                                              프론트 &amp; 백엔드</vt:lpstr>
      <vt:lpstr>물류 센터 페이지</vt:lpstr>
      <vt:lpstr>           &lt;물류센터 페이지 트리구조&gt;</vt:lpstr>
      <vt:lpstr>      &lt;물류센터 페이지 화면&gt;</vt:lpstr>
      <vt:lpstr>PowerPoint 프레젠테이션</vt:lpstr>
      <vt:lpstr>&lt;세부 기능&gt;    1)컨베이어</vt:lpstr>
      <vt:lpstr>&lt;세부 기능&gt;    1)컨베이어   -- 주요 코드</vt:lpstr>
      <vt:lpstr>&lt;세부 기능&gt;    1)컨베이어   -- 주요 코드</vt:lpstr>
      <vt:lpstr>&lt;세부 기능&gt;    1)컨베이어   -- 주요 코드</vt:lpstr>
      <vt:lpstr>&lt;세부 기능&gt;    1)컨베이어   -- 주요 코드</vt:lpstr>
      <vt:lpstr>&lt;세부 기능&gt;    2)송장 작업</vt:lpstr>
      <vt:lpstr>&lt;세부 기능&gt;    2)송장 작업  -- 주요 코드</vt:lpstr>
      <vt:lpstr>&lt;세부 기능&gt;    2)송장 작업  -- 주요 코드</vt:lpstr>
      <vt:lpstr>&lt;세부 기능&gt;    3)수동 입고</vt:lpstr>
      <vt:lpstr>&lt;세부 기능&gt;    3)수동 입고</vt:lpstr>
      <vt:lpstr>&lt;세부 기능&gt;    4)Dashboard</vt:lpstr>
      <vt:lpstr>&lt;세부 기능&gt;    4)Dashboard</vt:lpstr>
      <vt:lpstr>&lt;세부 기능&gt;    4)Dashboard -- 주요 코드</vt:lpstr>
      <vt:lpstr>&lt;세부 기능&gt;    4)Dashboard -- 주요 코드</vt:lpstr>
      <vt:lpstr>&lt;세부 기능&gt;    4)Dashboard -- 주요 코드</vt:lpstr>
      <vt:lpstr>시연</vt:lpstr>
      <vt:lpstr>느낀점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동희 김</cp:lastModifiedBy>
  <cp:revision>4751</cp:revision>
  <dcterms:created xsi:type="dcterms:W3CDTF">2025-06-01T08:12:03Z</dcterms:created>
  <dcterms:modified xsi:type="dcterms:W3CDTF">2025-06-18T08:04:28Z</dcterms:modified>
  <cp:version/>
</cp:coreProperties>
</file>